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2" r:id="rId1"/>
  </p:sldMasterIdLst>
  <p:notesMasterIdLst>
    <p:notesMasterId r:id="rId23"/>
  </p:notesMasterIdLst>
  <p:sldIdLst>
    <p:sldId id="256" r:id="rId2"/>
    <p:sldId id="274" r:id="rId3"/>
    <p:sldId id="275" r:id="rId4"/>
    <p:sldId id="287" r:id="rId5"/>
    <p:sldId id="288" r:id="rId6"/>
    <p:sldId id="276" r:id="rId7"/>
    <p:sldId id="296" r:id="rId8"/>
    <p:sldId id="277" r:id="rId9"/>
    <p:sldId id="278" r:id="rId10"/>
    <p:sldId id="290" r:id="rId11"/>
    <p:sldId id="289" r:id="rId12"/>
    <p:sldId id="262" r:id="rId13"/>
    <p:sldId id="263" r:id="rId14"/>
    <p:sldId id="267" r:id="rId15"/>
    <p:sldId id="268" r:id="rId16"/>
    <p:sldId id="265" r:id="rId17"/>
    <p:sldId id="292" r:id="rId18"/>
    <p:sldId id="294" r:id="rId19"/>
    <p:sldId id="266" r:id="rId20"/>
    <p:sldId id="269" r:id="rId21"/>
    <p:sldId id="291"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CE486F-3684-E3EF-D9BF-D78FA73CD79D}" v="3" dt="2019-03-11T18:53:22.6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97" autoAdjust="0"/>
    <p:restoredTop sz="85748" autoAdjust="0"/>
  </p:normalViewPr>
  <p:slideViewPr>
    <p:cSldViewPr snapToGrid="0">
      <p:cViewPr varScale="1">
        <p:scale>
          <a:sx n="98" d="100"/>
          <a:sy n="98" d="100"/>
        </p:scale>
        <p:origin x="30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92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9213"/>
          </a:xfrm>
          <a:prstGeom prst="rect">
            <a:avLst/>
          </a:prstGeom>
        </p:spPr>
        <p:txBody>
          <a:bodyPr vert="horz" lIns="91440" tIns="45720" rIns="91440" bIns="45720" rtlCol="0"/>
          <a:lstStyle>
            <a:lvl1pPr algn="r">
              <a:defRPr sz="1200"/>
            </a:lvl1pPr>
          </a:lstStyle>
          <a:p>
            <a:fld id="{90D8C0F4-2411-48D6-B703-43C783A54149}" type="datetimeFigureOut">
              <a:rPr lang="en-US"/>
              <a:t>3/11/2019</a:t>
            </a:fld>
            <a:endParaRPr lang="en-US"/>
          </a:p>
        </p:txBody>
      </p:sp>
      <p:sp>
        <p:nvSpPr>
          <p:cNvPr id="4" name="Slide Image Placeholder 3"/>
          <p:cNvSpPr>
            <a:spLocks noGrp="1" noRot="1" noChangeAspect="1"/>
          </p:cNvSpPr>
          <p:nvPr>
            <p:ph type="sldImg" idx="2"/>
          </p:nvPr>
        </p:nvSpPr>
        <p:spPr>
          <a:xfrm>
            <a:off x="3138488" y="122238"/>
            <a:ext cx="581025" cy="3270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68313"/>
            <a:ext cx="5486400" cy="3825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22338"/>
            <a:ext cx="2971800" cy="492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922338"/>
            <a:ext cx="2971800" cy="49212"/>
          </a:xfrm>
          <a:prstGeom prst="rect">
            <a:avLst/>
          </a:prstGeom>
        </p:spPr>
        <p:txBody>
          <a:bodyPr vert="horz" lIns="91440" tIns="45720" rIns="91440" bIns="45720" rtlCol="0" anchor="b"/>
          <a:lstStyle>
            <a:lvl1pPr algn="r">
              <a:defRPr sz="1200"/>
            </a:lvl1pPr>
          </a:lstStyle>
          <a:p>
            <a:fld id="{0D2A6F6F-3144-4A06-8483-6A0259543350}" type="slidenum">
              <a:rPr lang="en-US"/>
              <a:t>‹#›</a:t>
            </a:fld>
            <a:endParaRPr lang="en-US"/>
          </a:p>
        </p:txBody>
      </p:sp>
    </p:spTree>
    <p:extLst>
      <p:ext uri="{BB962C8B-B14F-4D97-AF65-F5344CB8AC3E}">
        <p14:creationId xmlns:p14="http://schemas.microsoft.com/office/powerpoint/2010/main" val="26107148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en-US" dirty="0" err="1">
                <a:cs typeface="Calibri"/>
              </a:rPr>
              <a:t>שינוי</a:t>
            </a:r>
            <a:r>
              <a:rPr lang="en-US" dirty="0">
                <a:cs typeface="Calibri"/>
              </a:rPr>
              <a:t> </a:t>
            </a:r>
            <a:r>
              <a:rPr lang="en-US" dirty="0" err="1">
                <a:cs typeface="Calibri"/>
              </a:rPr>
              <a:t>בטמפ</a:t>
            </a:r>
            <a:r>
              <a:rPr lang="en-US" dirty="0">
                <a:cs typeface="Calibri"/>
              </a:rPr>
              <a:t> </a:t>
            </a:r>
            <a:r>
              <a:rPr lang="en-US" dirty="0" err="1">
                <a:cs typeface="Calibri"/>
              </a:rPr>
              <a:t>ובדפוס</a:t>
            </a:r>
            <a:r>
              <a:rPr lang="en-US" dirty="0">
                <a:cs typeface="Calibri"/>
              </a:rPr>
              <a:t> </a:t>
            </a:r>
            <a:r>
              <a:rPr lang="en-US" dirty="0" err="1">
                <a:cs typeface="Calibri"/>
              </a:rPr>
              <a:t>המשקעים</a:t>
            </a:r>
            <a:r>
              <a:rPr lang="en-US" dirty="0">
                <a:cs typeface="Calibri"/>
              </a:rPr>
              <a:t> </a:t>
            </a:r>
            <a:r>
              <a:rPr lang="en-US" dirty="0" err="1">
                <a:cs typeface="Calibri"/>
              </a:rPr>
              <a:t>אי</a:t>
            </a:r>
            <a:r>
              <a:rPr lang="en-US" dirty="0">
                <a:cs typeface="Calibri"/>
              </a:rPr>
              <a:t> </a:t>
            </a:r>
            <a:r>
              <a:rPr lang="en-US" dirty="0" err="1">
                <a:cs typeface="Calibri"/>
              </a:rPr>
              <a:t>ודאות</a:t>
            </a:r>
            <a:r>
              <a:rPr lang="en-US" dirty="0">
                <a:cs typeface="Calibri"/>
              </a:rPr>
              <a:t> </a:t>
            </a:r>
            <a:r>
              <a:rPr lang="en-US" dirty="0" err="1">
                <a:cs typeface="Calibri"/>
              </a:rPr>
              <a:t>מאוד</a:t>
            </a:r>
            <a:r>
              <a:rPr lang="en-US" dirty="0">
                <a:cs typeface="Calibri"/>
              </a:rPr>
              <a:t> </a:t>
            </a:r>
            <a:r>
              <a:rPr lang="en-US" dirty="0" err="1">
                <a:cs typeface="Calibri"/>
              </a:rPr>
              <a:t>גדולה</a:t>
            </a:r>
            <a:r>
              <a:rPr lang="en-US" dirty="0">
                <a:cs typeface="Calibri"/>
              </a:rPr>
              <a:t>. </a:t>
            </a:r>
            <a:r>
              <a:rPr lang="en-US" dirty="0" err="1">
                <a:cs typeface="Calibri"/>
              </a:rPr>
              <a:t>אין</a:t>
            </a:r>
            <a:r>
              <a:rPr lang="en-US" dirty="0">
                <a:cs typeface="Calibri"/>
              </a:rPr>
              <a:t> </a:t>
            </a:r>
            <a:r>
              <a:rPr lang="en-US" dirty="0" err="1">
                <a:cs typeface="Calibri"/>
              </a:rPr>
              <a:t>מקומות</a:t>
            </a:r>
            <a:r>
              <a:rPr lang="en-US" dirty="0">
                <a:cs typeface="Calibri"/>
              </a:rPr>
              <a:t> </a:t>
            </a:r>
            <a:r>
              <a:rPr lang="en-US" dirty="0" err="1">
                <a:cs typeface="Calibri"/>
              </a:rPr>
              <a:t>שלא</a:t>
            </a:r>
            <a:r>
              <a:rPr lang="en-US" dirty="0">
                <a:cs typeface="Calibri"/>
              </a:rPr>
              <a:t> </a:t>
            </a:r>
            <a:r>
              <a:rPr lang="en-US" dirty="0" err="1">
                <a:cs typeface="Calibri"/>
              </a:rPr>
              <a:t>מתחממים</a:t>
            </a:r>
            <a:r>
              <a:rPr lang="en-US" dirty="0">
                <a:cs typeface="Calibri"/>
              </a:rPr>
              <a:t>. , </a:t>
            </a:r>
            <a:r>
              <a:rPr lang="en-US" dirty="0" err="1">
                <a:cs typeface="Calibri"/>
              </a:rPr>
              <a:t>חלק</a:t>
            </a:r>
            <a:r>
              <a:rPr lang="en-US" dirty="0">
                <a:cs typeface="Calibri"/>
              </a:rPr>
              <a:t> </a:t>
            </a:r>
            <a:r>
              <a:rPr lang="en-US" dirty="0" err="1">
                <a:cs typeface="Calibri"/>
              </a:rPr>
              <a:t>מהמקומות</a:t>
            </a:r>
            <a:r>
              <a:rPr lang="en-US" dirty="0">
                <a:cs typeface="Calibri"/>
              </a:rPr>
              <a:t> </a:t>
            </a:r>
            <a:r>
              <a:rPr lang="en-US" dirty="0" err="1">
                <a:cs typeface="Calibri"/>
              </a:rPr>
              <a:t>נעשים</a:t>
            </a:r>
            <a:r>
              <a:rPr lang="en-US" dirty="0">
                <a:cs typeface="Calibri"/>
              </a:rPr>
              <a:t> </a:t>
            </a:r>
            <a:r>
              <a:rPr lang="en-US" dirty="0" err="1">
                <a:cs typeface="Calibri"/>
              </a:rPr>
              <a:t>יותר</a:t>
            </a:r>
            <a:r>
              <a:rPr lang="en-US" dirty="0">
                <a:cs typeface="Calibri"/>
              </a:rPr>
              <a:t> </a:t>
            </a:r>
            <a:r>
              <a:rPr lang="he-IL" dirty="0">
                <a:cs typeface="Calibri"/>
              </a:rPr>
              <a:t>ר</a:t>
            </a:r>
            <a:r>
              <a:rPr lang="en-US" dirty="0" err="1">
                <a:cs typeface="Calibri"/>
              </a:rPr>
              <a:t>טובים</a:t>
            </a:r>
            <a:r>
              <a:rPr lang="en-US" dirty="0">
                <a:cs typeface="Calibri"/>
              </a:rPr>
              <a:t> </a:t>
            </a:r>
            <a:r>
              <a:rPr lang="en-US" dirty="0" err="1">
                <a:cs typeface="Calibri"/>
              </a:rPr>
              <a:t>וחלק</a:t>
            </a:r>
            <a:r>
              <a:rPr lang="en-US" dirty="0">
                <a:cs typeface="Calibri"/>
              </a:rPr>
              <a:t> </a:t>
            </a:r>
            <a:r>
              <a:rPr lang="en-US" dirty="0" err="1">
                <a:cs typeface="Calibri"/>
              </a:rPr>
              <a:t>יותר</a:t>
            </a:r>
            <a:r>
              <a:rPr lang="en-US" dirty="0">
                <a:cs typeface="Calibri"/>
              </a:rPr>
              <a:t> </a:t>
            </a:r>
            <a:r>
              <a:rPr lang="en-US" dirty="0" err="1">
                <a:cs typeface="Calibri"/>
              </a:rPr>
              <a:t>יבשים</a:t>
            </a:r>
            <a:r>
              <a:rPr lang="en-US" dirty="0">
                <a:cs typeface="Calibri"/>
              </a:rPr>
              <a:t>. </a:t>
            </a:r>
          </a:p>
          <a:p>
            <a:pPr algn="r" rtl="1"/>
            <a:r>
              <a:rPr lang="en-US" dirty="0" err="1">
                <a:cs typeface="Calibri"/>
              </a:rPr>
              <a:t>מדברים</a:t>
            </a:r>
            <a:r>
              <a:rPr lang="en-US" dirty="0">
                <a:cs typeface="Calibri"/>
              </a:rPr>
              <a:t> </a:t>
            </a:r>
            <a:r>
              <a:rPr lang="en-US" dirty="0" err="1">
                <a:cs typeface="Calibri"/>
              </a:rPr>
              <a:t>על</a:t>
            </a:r>
            <a:r>
              <a:rPr lang="en-US" dirty="0">
                <a:cs typeface="Calibri"/>
              </a:rPr>
              <a:t> </a:t>
            </a:r>
            <a:r>
              <a:rPr lang="en-US" dirty="0" err="1">
                <a:cs typeface="Calibri"/>
              </a:rPr>
              <a:t>יותר</a:t>
            </a:r>
            <a:r>
              <a:rPr lang="en-US" dirty="0">
                <a:cs typeface="Calibri"/>
              </a:rPr>
              <a:t> </a:t>
            </a:r>
            <a:r>
              <a:rPr lang="en-US" dirty="0" err="1">
                <a:cs typeface="Calibri"/>
              </a:rPr>
              <a:t>גלי</a:t>
            </a:r>
            <a:r>
              <a:rPr lang="en-US" dirty="0">
                <a:cs typeface="Calibri"/>
              </a:rPr>
              <a:t> </a:t>
            </a:r>
            <a:r>
              <a:rPr lang="en-US" dirty="0" err="1">
                <a:cs typeface="Calibri"/>
              </a:rPr>
              <a:t>חום</a:t>
            </a:r>
            <a:r>
              <a:rPr lang="en-US" dirty="0">
                <a:cs typeface="Calibri"/>
              </a:rPr>
              <a:t> </a:t>
            </a:r>
            <a:r>
              <a:rPr lang="en-US" dirty="0" err="1">
                <a:cs typeface="Calibri"/>
              </a:rPr>
              <a:t>בכל</a:t>
            </a:r>
            <a:r>
              <a:rPr lang="en-US" dirty="0">
                <a:cs typeface="Calibri"/>
              </a:rPr>
              <a:t> </a:t>
            </a:r>
            <a:r>
              <a:rPr lang="en-US" dirty="0" err="1">
                <a:cs typeface="Calibri"/>
              </a:rPr>
              <a:t>המקומות</a:t>
            </a:r>
            <a:r>
              <a:rPr lang="en-US" dirty="0">
                <a:cs typeface="Calibri"/>
              </a:rPr>
              <a:t>, </a:t>
            </a:r>
            <a:r>
              <a:rPr lang="en-US" dirty="0" err="1">
                <a:cs typeface="Calibri"/>
              </a:rPr>
              <a:t>בחלק</a:t>
            </a:r>
            <a:r>
              <a:rPr lang="en-US" dirty="0">
                <a:cs typeface="Calibri"/>
              </a:rPr>
              <a:t> </a:t>
            </a:r>
            <a:r>
              <a:rPr lang="en-US" dirty="0" err="1">
                <a:cs typeface="Calibri"/>
              </a:rPr>
              <a:t>מהמקומות</a:t>
            </a:r>
            <a:r>
              <a:rPr lang="en-US" dirty="0">
                <a:cs typeface="Calibri"/>
              </a:rPr>
              <a:t> </a:t>
            </a:r>
            <a:r>
              <a:rPr lang="en-US" dirty="0" err="1">
                <a:cs typeface="Calibri"/>
              </a:rPr>
              <a:t>המשקעים</a:t>
            </a:r>
            <a:r>
              <a:rPr lang="en-US" dirty="0">
                <a:cs typeface="Calibri"/>
              </a:rPr>
              <a:t> </a:t>
            </a:r>
            <a:r>
              <a:rPr lang="en-US" dirty="0" err="1">
                <a:cs typeface="Calibri"/>
              </a:rPr>
              <a:t>גדלים</a:t>
            </a:r>
            <a:r>
              <a:rPr lang="en-US" dirty="0">
                <a:cs typeface="Calibri"/>
              </a:rPr>
              <a:t> </a:t>
            </a:r>
            <a:r>
              <a:rPr lang="en-US" dirty="0" err="1">
                <a:cs typeface="Calibri"/>
              </a:rPr>
              <a:t>בגלל</a:t>
            </a:r>
            <a:r>
              <a:rPr lang="en-US" dirty="0">
                <a:cs typeface="Calibri"/>
              </a:rPr>
              <a:t> </a:t>
            </a:r>
            <a:r>
              <a:rPr lang="en-US" dirty="0" err="1">
                <a:cs typeface="Calibri"/>
              </a:rPr>
              <a:t>אידוי</a:t>
            </a:r>
            <a:r>
              <a:rPr lang="en-US" dirty="0">
                <a:cs typeface="Calibri"/>
              </a:rPr>
              <a:t> </a:t>
            </a:r>
            <a:r>
              <a:rPr lang="en-US" dirty="0" err="1">
                <a:cs typeface="Calibri"/>
              </a:rPr>
              <a:t>מוגבר</a:t>
            </a:r>
            <a:r>
              <a:rPr lang="en-US" dirty="0">
                <a:cs typeface="Calibri"/>
              </a:rPr>
              <a:t> </a:t>
            </a:r>
            <a:r>
              <a:rPr lang="en-US" dirty="0" err="1">
                <a:cs typeface="Calibri"/>
              </a:rPr>
              <a:t>מהאוקיינוסים</a:t>
            </a:r>
            <a:r>
              <a:rPr lang="en-US" dirty="0">
                <a:cs typeface="Calibri"/>
              </a:rPr>
              <a:t> </a:t>
            </a:r>
            <a:r>
              <a:rPr lang="en-US" dirty="0" err="1">
                <a:cs typeface="Calibri"/>
              </a:rPr>
              <a:t>אבל</a:t>
            </a:r>
            <a:r>
              <a:rPr lang="en-US" dirty="0">
                <a:cs typeface="Calibri"/>
              </a:rPr>
              <a:t> </a:t>
            </a:r>
            <a:r>
              <a:rPr lang="en-US" dirty="0" err="1">
                <a:cs typeface="Calibri"/>
              </a:rPr>
              <a:t>משתנה</a:t>
            </a:r>
            <a:r>
              <a:rPr lang="en-US" dirty="0">
                <a:cs typeface="Calibri"/>
              </a:rPr>
              <a:t>.. </a:t>
            </a:r>
            <a:r>
              <a:rPr lang="en-US" dirty="0" err="1">
                <a:cs typeface="Calibri"/>
              </a:rPr>
              <a:t>שינויי</a:t>
            </a:r>
            <a:r>
              <a:rPr lang="en-US" dirty="0">
                <a:cs typeface="Calibri"/>
              </a:rPr>
              <a:t> </a:t>
            </a:r>
            <a:r>
              <a:rPr lang="en-US" dirty="0" err="1">
                <a:cs typeface="Calibri"/>
              </a:rPr>
              <a:t>לחות</a:t>
            </a:r>
            <a:r>
              <a:rPr lang="en-US" dirty="0">
                <a:cs typeface="Calibri"/>
              </a:rPr>
              <a:t> (</a:t>
            </a:r>
            <a:r>
              <a:rPr lang="en-US" dirty="0" err="1">
                <a:cs typeface="Calibri"/>
              </a:rPr>
              <a:t>ספציפית</a:t>
            </a:r>
            <a:r>
              <a:rPr lang="en-US" dirty="0">
                <a:cs typeface="Calibri"/>
              </a:rPr>
              <a:t>) </a:t>
            </a:r>
            <a:r>
              <a:rPr lang="en-US" dirty="0" err="1">
                <a:cs typeface="Calibri"/>
              </a:rPr>
              <a:t>ועננות</a:t>
            </a:r>
            <a:r>
              <a:rPr lang="en-US" dirty="0">
                <a:cs typeface="Calibri"/>
              </a:rPr>
              <a:t> </a:t>
            </a:r>
            <a:r>
              <a:rPr lang="en-US" dirty="0" err="1">
                <a:cs typeface="Calibri"/>
              </a:rPr>
              <a:t>בערך</a:t>
            </a:r>
            <a:r>
              <a:rPr lang="en-US" dirty="0">
                <a:cs typeface="Calibri"/>
              </a:rPr>
              <a:t> </a:t>
            </a:r>
            <a:r>
              <a:rPr lang="en-US" dirty="0" err="1">
                <a:cs typeface="Calibri"/>
              </a:rPr>
              <a:t>עוקבים</a:t>
            </a:r>
            <a:r>
              <a:rPr lang="en-US" dirty="0">
                <a:cs typeface="Calibri"/>
              </a:rPr>
              <a:t> </a:t>
            </a:r>
            <a:r>
              <a:rPr lang="en-US" dirty="0" err="1">
                <a:cs typeface="Calibri"/>
              </a:rPr>
              <a:t>אחרי</a:t>
            </a:r>
            <a:r>
              <a:rPr lang="en-US" dirty="0">
                <a:cs typeface="Calibri"/>
              </a:rPr>
              <a:t> </a:t>
            </a:r>
          </a:p>
          <a:p>
            <a:pPr algn="r" rtl="1"/>
            <a:r>
              <a:rPr lang="en-US" dirty="0" err="1">
                <a:cs typeface="Calibri"/>
              </a:rPr>
              <a:t>השינויים</a:t>
            </a:r>
            <a:r>
              <a:rPr lang="en-US" dirty="0">
                <a:cs typeface="Calibri"/>
              </a:rPr>
              <a:t> </a:t>
            </a:r>
            <a:r>
              <a:rPr lang="en-US" dirty="0" err="1">
                <a:cs typeface="Calibri"/>
              </a:rPr>
              <a:t>במשקעים</a:t>
            </a:r>
            <a:r>
              <a:rPr lang="en-US" dirty="0">
                <a:cs typeface="Calibri"/>
              </a:rPr>
              <a:t>. . . </a:t>
            </a:r>
          </a:p>
          <a:p>
            <a:pPr algn="r" rtl="1"/>
            <a:r>
              <a:rPr lang="en-US" dirty="0">
                <a:cs typeface="Calibri"/>
              </a:rPr>
              <a:t>ב2014 ה</a:t>
            </a:r>
          </a:p>
          <a:p>
            <a:pPr algn="r" rtl="1"/>
            <a:r>
              <a:rPr lang="en-US" dirty="0">
                <a:cs typeface="Calibri"/>
              </a:rPr>
              <a:t>SRES </a:t>
            </a:r>
          </a:p>
          <a:p>
            <a:pPr algn="r" rtl="1"/>
            <a:r>
              <a:rPr lang="en-US" dirty="0" err="1">
                <a:cs typeface="Calibri"/>
              </a:rPr>
              <a:t>הוחלף</a:t>
            </a:r>
            <a:r>
              <a:rPr lang="en-US" dirty="0">
                <a:cs typeface="Calibri"/>
              </a:rPr>
              <a:t> ב</a:t>
            </a:r>
          </a:p>
          <a:p>
            <a:pPr algn="r" rtl="1"/>
            <a:r>
              <a:rPr lang="en-US" dirty="0">
                <a:cs typeface="Calibri"/>
              </a:rPr>
              <a:t>RCP</a:t>
            </a:r>
          </a:p>
          <a:p>
            <a:pPr algn="r" rtl="1"/>
            <a:r>
              <a:rPr lang="en-US" dirty="0" err="1">
                <a:cs typeface="Calibri"/>
              </a:rPr>
              <a:t>אגב</a:t>
            </a:r>
            <a:r>
              <a:rPr lang="en-US" dirty="0">
                <a:cs typeface="Calibri"/>
              </a:rPr>
              <a:t> </a:t>
            </a:r>
            <a:r>
              <a:rPr lang="en-US" dirty="0" err="1">
                <a:cs typeface="Calibri"/>
              </a:rPr>
              <a:t>הייתה</a:t>
            </a:r>
            <a:r>
              <a:rPr lang="en-US" dirty="0">
                <a:cs typeface="Calibri"/>
              </a:rPr>
              <a:t> </a:t>
            </a:r>
            <a:r>
              <a:rPr lang="en-US" dirty="0" err="1">
                <a:cs typeface="Calibri"/>
              </a:rPr>
              <a:t>ביקורת</a:t>
            </a:r>
            <a:r>
              <a:rPr lang="en-US" dirty="0">
                <a:cs typeface="Calibri"/>
              </a:rPr>
              <a:t> </a:t>
            </a:r>
            <a:r>
              <a:rPr lang="en-US" dirty="0" err="1">
                <a:cs typeface="Calibri"/>
              </a:rPr>
              <a:t>על</a:t>
            </a:r>
            <a:r>
              <a:rPr lang="en-US" dirty="0">
                <a:cs typeface="Calibri"/>
              </a:rPr>
              <a:t> </a:t>
            </a:r>
            <a:r>
              <a:rPr lang="en-US" dirty="0" err="1">
                <a:cs typeface="Calibri"/>
              </a:rPr>
              <a:t>הפרוג'קשיינס</a:t>
            </a:r>
            <a:r>
              <a:rPr lang="en-US" dirty="0">
                <a:cs typeface="Calibri"/>
              </a:rPr>
              <a:t> </a:t>
            </a:r>
            <a:r>
              <a:rPr lang="en-US" dirty="0" err="1">
                <a:cs typeface="Calibri"/>
              </a:rPr>
              <a:t>האלו</a:t>
            </a:r>
            <a:r>
              <a:rPr lang="en-US" dirty="0">
                <a:cs typeface="Calibri"/>
              </a:rPr>
              <a:t> </a:t>
            </a:r>
            <a:r>
              <a:rPr lang="en-US" dirty="0" err="1">
                <a:cs typeface="Calibri"/>
              </a:rPr>
              <a:t>שהם</a:t>
            </a:r>
            <a:r>
              <a:rPr lang="en-US" dirty="0">
                <a:cs typeface="Calibri"/>
              </a:rPr>
              <a:t> </a:t>
            </a:r>
            <a:r>
              <a:rPr lang="en-US" dirty="0" err="1">
                <a:cs typeface="Calibri"/>
              </a:rPr>
              <a:t>לא</a:t>
            </a:r>
            <a:r>
              <a:rPr lang="en-US" dirty="0">
                <a:cs typeface="Calibri"/>
              </a:rPr>
              <a:t> </a:t>
            </a:r>
            <a:r>
              <a:rPr lang="en-US" dirty="0" err="1">
                <a:cs typeface="Calibri"/>
              </a:rPr>
              <a:t>לוקחים</a:t>
            </a:r>
            <a:r>
              <a:rPr lang="en-US" dirty="0">
                <a:cs typeface="Calibri"/>
              </a:rPr>
              <a:t> </a:t>
            </a:r>
            <a:r>
              <a:rPr lang="en-US" dirty="0" err="1">
                <a:cs typeface="Calibri"/>
              </a:rPr>
              <a:t>בחשבון</a:t>
            </a:r>
            <a:r>
              <a:rPr lang="en-US" dirty="0">
                <a:cs typeface="Calibri"/>
              </a:rPr>
              <a:t> </a:t>
            </a:r>
            <a:r>
              <a:rPr lang="en-US" dirty="0" err="1">
                <a:cs typeface="Calibri"/>
              </a:rPr>
              <a:t>הידלדלות</a:t>
            </a:r>
            <a:r>
              <a:rPr lang="en-US" dirty="0">
                <a:cs typeface="Calibri"/>
              </a:rPr>
              <a:t> </a:t>
            </a:r>
            <a:r>
              <a:rPr lang="en-US" dirty="0" err="1">
                <a:cs typeface="Calibri"/>
              </a:rPr>
              <a:t>במשאבים</a:t>
            </a:r>
            <a:r>
              <a:rPr lang="en-US" dirty="0">
                <a:cs typeface="Calibri"/>
              </a:rPr>
              <a:t> </a:t>
            </a:r>
            <a:r>
              <a:rPr lang="en-US" dirty="0" err="1">
                <a:cs typeface="Calibri"/>
              </a:rPr>
              <a:t>של</a:t>
            </a:r>
            <a:r>
              <a:rPr lang="en-US" dirty="0">
                <a:cs typeface="Calibri"/>
              </a:rPr>
              <a:t> </a:t>
            </a:r>
            <a:r>
              <a:rPr lang="en-US" dirty="0" err="1">
                <a:cs typeface="Calibri"/>
              </a:rPr>
              <a:t>דלקים</a:t>
            </a:r>
            <a:r>
              <a:rPr lang="en-US" dirty="0">
                <a:cs typeface="Calibri"/>
              </a:rPr>
              <a:t> </a:t>
            </a:r>
            <a:r>
              <a:rPr lang="en-US" dirty="0" err="1">
                <a:cs typeface="Calibri"/>
              </a:rPr>
              <a:t>פוסיליים</a:t>
            </a:r>
            <a:endParaRPr lang="en-US" dirty="0">
              <a:cs typeface="Calibri"/>
            </a:endParaRPr>
          </a:p>
          <a:p>
            <a:pPr algn="r" rtl="1"/>
            <a:endParaRPr lang="en-US" dirty="0">
              <a:cs typeface="Calibri"/>
            </a:endParaRPr>
          </a:p>
          <a:p>
            <a:pPr algn="r" rtl="1"/>
            <a:endParaRPr lang="en-US" dirty="0">
              <a:cs typeface="Calibri"/>
            </a:endParaRPr>
          </a:p>
        </p:txBody>
      </p:sp>
      <p:sp>
        <p:nvSpPr>
          <p:cNvPr id="4" name="Slide Number Placeholder 3"/>
          <p:cNvSpPr>
            <a:spLocks noGrp="1"/>
          </p:cNvSpPr>
          <p:nvPr>
            <p:ph type="sldNum" sz="quarter" idx="5"/>
          </p:nvPr>
        </p:nvSpPr>
        <p:spPr/>
        <p:txBody>
          <a:bodyPr/>
          <a:lstStyle/>
          <a:p>
            <a:fld id="{0D2A6F6F-3144-4A06-8483-6A0259543350}" type="slidenum">
              <a:rPr lang="en-US"/>
              <a:t>5</a:t>
            </a:fld>
            <a:endParaRPr lang="en-US"/>
          </a:p>
        </p:txBody>
      </p:sp>
    </p:spTree>
    <p:extLst>
      <p:ext uri="{BB962C8B-B14F-4D97-AF65-F5344CB8AC3E}">
        <p14:creationId xmlns:p14="http://schemas.microsoft.com/office/powerpoint/2010/main" val="2319104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cs typeface="Calibri"/>
              </a:rPr>
              <a:t>למה</a:t>
            </a:r>
            <a:r>
              <a:rPr lang="en-US" dirty="0">
                <a:cs typeface="Calibri"/>
              </a:rPr>
              <a:t> </a:t>
            </a:r>
            <a:r>
              <a:rPr lang="en-US" dirty="0" err="1">
                <a:cs typeface="Calibri"/>
              </a:rPr>
              <a:t>זה</a:t>
            </a:r>
            <a:r>
              <a:rPr lang="en-US" dirty="0">
                <a:cs typeface="Calibri"/>
              </a:rPr>
              <a:t> </a:t>
            </a:r>
            <a:r>
              <a:rPr lang="en-US" dirty="0" err="1">
                <a:cs typeface="Calibri"/>
              </a:rPr>
              <a:t>בעיה</a:t>
            </a:r>
            <a:r>
              <a:rPr lang="en-US" dirty="0">
                <a:cs typeface="Calibri"/>
              </a:rPr>
              <a:t> </a:t>
            </a:r>
            <a:r>
              <a:rPr lang="en-US" dirty="0" err="1">
                <a:cs typeface="Calibri"/>
              </a:rPr>
              <a:t>עולמית</a:t>
            </a:r>
            <a:r>
              <a:rPr lang="en-US" dirty="0">
                <a:cs typeface="Calibri"/>
              </a:rPr>
              <a:t> - </a:t>
            </a:r>
            <a:r>
              <a:rPr lang="en-US" dirty="0" err="1">
                <a:cs typeface="Calibri"/>
              </a:rPr>
              <a:t>זמן</a:t>
            </a:r>
            <a:r>
              <a:rPr lang="en-US" dirty="0">
                <a:cs typeface="Calibri"/>
              </a:rPr>
              <a:t> </a:t>
            </a:r>
            <a:r>
              <a:rPr lang="en-US" dirty="0" err="1">
                <a:cs typeface="Calibri"/>
              </a:rPr>
              <a:t>חיים</a:t>
            </a:r>
            <a:r>
              <a:rPr lang="en-US" dirty="0">
                <a:cs typeface="Calibri"/>
              </a:rPr>
              <a:t> </a:t>
            </a:r>
            <a:r>
              <a:rPr lang="en-US" dirty="0" err="1">
                <a:cs typeface="Calibri"/>
              </a:rPr>
              <a:t>ומעבר</a:t>
            </a:r>
            <a:r>
              <a:rPr lang="en-US" dirty="0">
                <a:cs typeface="Calibri"/>
              </a:rPr>
              <a:t> </a:t>
            </a:r>
            <a:r>
              <a:rPr lang="en-US" dirty="0" err="1">
                <a:cs typeface="Calibri"/>
              </a:rPr>
              <a:t>בין</a:t>
            </a:r>
            <a:r>
              <a:rPr lang="en-US" dirty="0">
                <a:cs typeface="Calibri"/>
              </a:rPr>
              <a:t> </a:t>
            </a:r>
            <a:r>
              <a:rPr lang="en-US" dirty="0" err="1">
                <a:cs typeface="Calibri"/>
              </a:rPr>
              <a:t>מקומות</a:t>
            </a:r>
          </a:p>
        </p:txBody>
      </p:sp>
      <p:sp>
        <p:nvSpPr>
          <p:cNvPr id="4" name="Slide Number Placeholder 3"/>
          <p:cNvSpPr>
            <a:spLocks noGrp="1"/>
          </p:cNvSpPr>
          <p:nvPr>
            <p:ph type="sldNum" sz="quarter" idx="5"/>
          </p:nvPr>
        </p:nvSpPr>
        <p:spPr/>
        <p:txBody>
          <a:bodyPr/>
          <a:lstStyle/>
          <a:p>
            <a:fld id="{0D2A6F6F-3144-4A06-8483-6A0259543350}" type="slidenum">
              <a:rPr lang="en-US"/>
              <a:t>6</a:t>
            </a:fld>
            <a:endParaRPr lang="en-US"/>
          </a:p>
        </p:txBody>
      </p:sp>
    </p:spTree>
    <p:extLst>
      <p:ext uri="{BB962C8B-B14F-4D97-AF65-F5344CB8AC3E}">
        <p14:creationId xmlns:p14="http://schemas.microsoft.com/office/powerpoint/2010/main" val="1706281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cs typeface="Calibri"/>
              </a:rPr>
              <a:t>למה</a:t>
            </a:r>
            <a:r>
              <a:rPr lang="en-US" dirty="0">
                <a:cs typeface="Calibri"/>
              </a:rPr>
              <a:t> </a:t>
            </a:r>
            <a:r>
              <a:rPr lang="en-US" dirty="0" err="1">
                <a:cs typeface="Calibri"/>
              </a:rPr>
              <a:t>זה</a:t>
            </a:r>
            <a:r>
              <a:rPr lang="en-US" dirty="0">
                <a:cs typeface="Calibri"/>
              </a:rPr>
              <a:t> </a:t>
            </a:r>
            <a:r>
              <a:rPr lang="en-US" dirty="0" err="1">
                <a:cs typeface="Calibri"/>
              </a:rPr>
              <a:t>בעיה</a:t>
            </a:r>
            <a:r>
              <a:rPr lang="en-US" dirty="0">
                <a:cs typeface="Calibri"/>
              </a:rPr>
              <a:t> </a:t>
            </a:r>
            <a:r>
              <a:rPr lang="en-US" dirty="0" err="1">
                <a:cs typeface="Calibri"/>
              </a:rPr>
              <a:t>עולמית</a:t>
            </a:r>
            <a:r>
              <a:rPr lang="en-US" dirty="0">
                <a:cs typeface="Calibri"/>
              </a:rPr>
              <a:t> - </a:t>
            </a:r>
            <a:r>
              <a:rPr lang="en-US" dirty="0" err="1">
                <a:cs typeface="Calibri"/>
              </a:rPr>
              <a:t>זמן</a:t>
            </a:r>
            <a:r>
              <a:rPr lang="en-US" dirty="0">
                <a:cs typeface="Calibri"/>
              </a:rPr>
              <a:t> </a:t>
            </a:r>
            <a:r>
              <a:rPr lang="en-US" dirty="0" err="1">
                <a:cs typeface="Calibri"/>
              </a:rPr>
              <a:t>חיים</a:t>
            </a:r>
            <a:r>
              <a:rPr lang="en-US" dirty="0">
                <a:cs typeface="Calibri"/>
              </a:rPr>
              <a:t> </a:t>
            </a:r>
            <a:r>
              <a:rPr lang="en-US" dirty="0" err="1">
                <a:cs typeface="Calibri"/>
              </a:rPr>
              <a:t>ומעבר</a:t>
            </a:r>
            <a:r>
              <a:rPr lang="en-US" dirty="0">
                <a:cs typeface="Calibri"/>
              </a:rPr>
              <a:t> </a:t>
            </a:r>
            <a:r>
              <a:rPr lang="en-US" dirty="0" err="1">
                <a:cs typeface="Calibri"/>
              </a:rPr>
              <a:t>בין</a:t>
            </a:r>
            <a:r>
              <a:rPr lang="en-US" dirty="0">
                <a:cs typeface="Calibri"/>
              </a:rPr>
              <a:t> </a:t>
            </a:r>
            <a:r>
              <a:rPr lang="en-US" dirty="0" err="1">
                <a:cs typeface="Calibri"/>
              </a:rPr>
              <a:t>מקומות</a:t>
            </a:r>
          </a:p>
        </p:txBody>
      </p:sp>
      <p:sp>
        <p:nvSpPr>
          <p:cNvPr id="4" name="Slide Number Placeholder 3"/>
          <p:cNvSpPr>
            <a:spLocks noGrp="1"/>
          </p:cNvSpPr>
          <p:nvPr>
            <p:ph type="sldNum" sz="quarter" idx="5"/>
          </p:nvPr>
        </p:nvSpPr>
        <p:spPr/>
        <p:txBody>
          <a:bodyPr/>
          <a:lstStyle/>
          <a:p>
            <a:fld id="{0D2A6F6F-3144-4A06-8483-6A0259543350}" type="slidenum">
              <a:rPr lang="en-US"/>
              <a:t>7</a:t>
            </a:fld>
            <a:endParaRPr lang="en-US"/>
          </a:p>
        </p:txBody>
      </p:sp>
    </p:spTree>
    <p:extLst>
      <p:ext uri="{BB962C8B-B14F-4D97-AF65-F5344CB8AC3E}">
        <p14:creationId xmlns:p14="http://schemas.microsoft.com/office/powerpoint/2010/main" val="932126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cs typeface="Calibri"/>
              </a:rPr>
              <a:t>בדיאגרמה אפשר לראות שגורם מאלץ חיצוני (כמו האדם) יוצר שינויים בפליטות, למשל פליטות של </a:t>
            </a:r>
            <a:r>
              <a:rPr lang="en-US" dirty="0">
                <a:cs typeface="Calibri"/>
              </a:rPr>
              <a:t>CO2</a:t>
            </a:r>
            <a:r>
              <a:rPr lang="he-IL" dirty="0">
                <a:cs typeface="Calibri"/>
              </a:rPr>
              <a:t>, גורמים לשינויי אקלים, שמשפיעים על הכימיה האטמוספירית, והכימיה האטמוספירית משפיעה חזרה גם על האקלים וגם על איכות האוויר בקרקע. שינויים באקלים גם משנים את הפליטות הטבעיות של חלק </a:t>
            </a:r>
            <a:r>
              <a:rPr lang="he-IL" dirty="0" err="1">
                <a:cs typeface="Calibri"/>
              </a:rPr>
              <a:t>מהמזהמים</a:t>
            </a:r>
            <a:r>
              <a:rPr lang="he-IL" dirty="0">
                <a:cs typeface="Calibri"/>
              </a:rPr>
              <a:t> וגם משפיעים על מטאורולוגיה שקשורה לזיהום אוויר. </a:t>
            </a:r>
            <a:endParaRPr lang="en-US" dirty="0">
              <a:cs typeface="Calibri"/>
            </a:endParaRPr>
          </a:p>
        </p:txBody>
      </p:sp>
      <p:sp>
        <p:nvSpPr>
          <p:cNvPr id="4" name="Slide Number Placeholder 3"/>
          <p:cNvSpPr>
            <a:spLocks noGrp="1"/>
          </p:cNvSpPr>
          <p:nvPr>
            <p:ph type="sldNum" sz="quarter" idx="5"/>
          </p:nvPr>
        </p:nvSpPr>
        <p:spPr/>
        <p:txBody>
          <a:bodyPr/>
          <a:lstStyle/>
          <a:p>
            <a:fld id="{0D2A6F6F-3144-4A06-8483-6A0259543350}" type="slidenum">
              <a:rPr lang="en-US"/>
              <a:t>8</a:t>
            </a:fld>
            <a:endParaRPr lang="en-US"/>
          </a:p>
        </p:txBody>
      </p:sp>
    </p:spTree>
    <p:extLst>
      <p:ext uri="{BB962C8B-B14F-4D97-AF65-F5344CB8AC3E}">
        <p14:creationId xmlns:p14="http://schemas.microsoft.com/office/powerpoint/2010/main" val="8131567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en-US" dirty="0" err="1">
                <a:cs typeface="Calibri"/>
              </a:rPr>
              <a:t>עבור</a:t>
            </a:r>
            <a:r>
              <a:rPr lang="en-US" dirty="0">
                <a:cs typeface="Calibri"/>
              </a:rPr>
              <a:t> </a:t>
            </a:r>
            <a:r>
              <a:rPr lang="en-US" dirty="0" err="1">
                <a:cs typeface="Calibri"/>
              </a:rPr>
              <a:t>הגישה</a:t>
            </a:r>
            <a:r>
              <a:rPr lang="en-US" dirty="0">
                <a:cs typeface="Calibri"/>
              </a:rPr>
              <a:t> </a:t>
            </a:r>
            <a:r>
              <a:rPr lang="en-US" dirty="0" err="1">
                <a:cs typeface="Calibri"/>
              </a:rPr>
              <a:t>הראשונה</a:t>
            </a:r>
            <a:r>
              <a:rPr lang="en-US" dirty="0">
                <a:cs typeface="Calibri"/>
              </a:rPr>
              <a:t> - </a:t>
            </a:r>
            <a:r>
              <a:rPr lang="en-US" dirty="0" err="1">
                <a:cs typeface="Calibri"/>
              </a:rPr>
              <a:t>רוצים</a:t>
            </a:r>
            <a:r>
              <a:rPr lang="en-US" dirty="0">
                <a:cs typeface="Calibri"/>
              </a:rPr>
              <a:t> </a:t>
            </a:r>
            <a:r>
              <a:rPr lang="en-US" dirty="0" err="1">
                <a:cs typeface="Calibri"/>
              </a:rPr>
              <a:t>להסיר</a:t>
            </a:r>
            <a:r>
              <a:rPr lang="en-US" dirty="0">
                <a:cs typeface="Calibri"/>
              </a:rPr>
              <a:t> </a:t>
            </a:r>
            <a:r>
              <a:rPr lang="en-US" dirty="0" err="1">
                <a:cs typeface="Calibri"/>
              </a:rPr>
              <a:t>את</a:t>
            </a:r>
            <a:r>
              <a:rPr lang="en-US" dirty="0">
                <a:cs typeface="Calibri"/>
              </a:rPr>
              <a:t> </a:t>
            </a:r>
            <a:r>
              <a:rPr lang="en-US" dirty="0" err="1">
                <a:cs typeface="Calibri"/>
              </a:rPr>
              <a:t>האפקט</a:t>
            </a:r>
            <a:r>
              <a:rPr lang="en-US" dirty="0">
                <a:cs typeface="Calibri"/>
              </a:rPr>
              <a:t> </a:t>
            </a:r>
            <a:r>
              <a:rPr lang="en-US" dirty="0" err="1">
                <a:cs typeface="Calibri"/>
              </a:rPr>
              <a:t>של</a:t>
            </a:r>
            <a:r>
              <a:rPr lang="en-US" dirty="0">
                <a:cs typeface="Calibri"/>
              </a:rPr>
              <a:t> </a:t>
            </a:r>
            <a:r>
              <a:rPr lang="en-US" dirty="0" err="1">
                <a:cs typeface="Calibri"/>
              </a:rPr>
              <a:t>הוריאביליות</a:t>
            </a:r>
            <a:r>
              <a:rPr lang="en-US" dirty="0">
                <a:cs typeface="Calibri"/>
              </a:rPr>
              <a:t> </a:t>
            </a:r>
            <a:r>
              <a:rPr lang="en-US" dirty="0" err="1">
                <a:cs typeface="Calibri"/>
              </a:rPr>
              <a:t>במטאורולוגיה</a:t>
            </a:r>
            <a:r>
              <a:rPr lang="en-US" dirty="0">
                <a:cs typeface="Calibri"/>
              </a:rPr>
              <a:t> </a:t>
            </a:r>
            <a:r>
              <a:rPr lang="en-US" dirty="0" err="1">
                <a:cs typeface="Calibri"/>
              </a:rPr>
              <a:t>כשמסתכלים</a:t>
            </a:r>
            <a:r>
              <a:rPr lang="en-US" dirty="0">
                <a:cs typeface="Calibri"/>
              </a:rPr>
              <a:t> </a:t>
            </a:r>
            <a:r>
              <a:rPr lang="en-US" dirty="0" err="1">
                <a:cs typeface="Calibri"/>
              </a:rPr>
              <a:t>על</a:t>
            </a:r>
            <a:r>
              <a:rPr lang="en-US" dirty="0">
                <a:cs typeface="Calibri"/>
              </a:rPr>
              <a:t> </a:t>
            </a:r>
            <a:r>
              <a:rPr lang="en-US" dirty="0" err="1">
                <a:cs typeface="Calibri"/>
              </a:rPr>
              <a:t>מגמות</a:t>
            </a:r>
            <a:r>
              <a:rPr lang="en-US" dirty="0">
                <a:cs typeface="Calibri"/>
              </a:rPr>
              <a:t> </a:t>
            </a:r>
            <a:r>
              <a:rPr lang="en-US" dirty="0" err="1">
                <a:cs typeface="Calibri"/>
              </a:rPr>
              <a:t>טווח</a:t>
            </a:r>
            <a:r>
              <a:rPr lang="en-US" dirty="0">
                <a:cs typeface="Calibri"/>
              </a:rPr>
              <a:t> </a:t>
            </a:r>
            <a:r>
              <a:rPr lang="en-US" dirty="0" err="1">
                <a:cs typeface="Calibri"/>
              </a:rPr>
              <a:t>ארוך</a:t>
            </a:r>
            <a:r>
              <a:rPr lang="en-US" dirty="0">
                <a:cs typeface="Calibri"/>
              </a:rPr>
              <a:t> </a:t>
            </a:r>
            <a:r>
              <a:rPr lang="en-US" dirty="0" err="1">
                <a:cs typeface="Calibri"/>
              </a:rPr>
              <a:t>ואם</a:t>
            </a:r>
            <a:r>
              <a:rPr lang="en-US" dirty="0">
                <a:cs typeface="Calibri"/>
              </a:rPr>
              <a:t> </a:t>
            </a:r>
            <a:r>
              <a:rPr lang="en-US" dirty="0" err="1">
                <a:cs typeface="Calibri"/>
              </a:rPr>
              <a:t>יודעים</a:t>
            </a:r>
            <a:r>
              <a:rPr lang="en-US" dirty="0">
                <a:cs typeface="Calibri"/>
              </a:rPr>
              <a:t> </a:t>
            </a:r>
            <a:r>
              <a:rPr lang="en-US" dirty="0" err="1">
                <a:cs typeface="Calibri"/>
              </a:rPr>
              <a:t>את</a:t>
            </a:r>
            <a:r>
              <a:rPr lang="en-US" dirty="0">
                <a:cs typeface="Calibri"/>
              </a:rPr>
              <a:t> </a:t>
            </a:r>
            <a:r>
              <a:rPr lang="en-US" dirty="0" err="1">
                <a:cs typeface="Calibri"/>
              </a:rPr>
              <a:t>הקורלציות</a:t>
            </a:r>
            <a:r>
              <a:rPr lang="en-US" dirty="0">
                <a:cs typeface="Calibri"/>
              </a:rPr>
              <a:t> </a:t>
            </a:r>
            <a:r>
              <a:rPr lang="en-US" dirty="0" err="1">
                <a:cs typeface="Calibri"/>
              </a:rPr>
              <a:t>יודעים</a:t>
            </a:r>
            <a:r>
              <a:rPr lang="en-US" dirty="0">
                <a:cs typeface="Calibri"/>
              </a:rPr>
              <a:t> </a:t>
            </a:r>
            <a:r>
              <a:rPr lang="en-US" dirty="0" err="1">
                <a:cs typeface="Calibri"/>
              </a:rPr>
              <a:t>להגיד</a:t>
            </a:r>
            <a:r>
              <a:rPr lang="en-US" dirty="0">
                <a:cs typeface="Calibri"/>
              </a:rPr>
              <a:t> </a:t>
            </a:r>
            <a:r>
              <a:rPr lang="en-US" dirty="0" err="1">
                <a:cs typeface="Calibri"/>
              </a:rPr>
              <a:t>מה</a:t>
            </a:r>
            <a:r>
              <a:rPr lang="en-US" dirty="0">
                <a:cs typeface="Calibri"/>
              </a:rPr>
              <a:t> </a:t>
            </a:r>
            <a:r>
              <a:rPr lang="en-US" dirty="0" err="1">
                <a:cs typeface="Calibri"/>
              </a:rPr>
              <a:t>זה</a:t>
            </a:r>
            <a:r>
              <a:rPr lang="en-US" dirty="0">
                <a:cs typeface="Calibri"/>
              </a:rPr>
              <a:t>. </a:t>
            </a:r>
            <a:r>
              <a:rPr lang="en-US" dirty="0" err="1">
                <a:cs typeface="Calibri"/>
              </a:rPr>
              <a:t>חוץ</a:t>
            </a:r>
            <a:r>
              <a:rPr lang="en-US" dirty="0">
                <a:cs typeface="Calibri"/>
              </a:rPr>
              <a:t> </a:t>
            </a:r>
            <a:r>
              <a:rPr lang="en-US" dirty="0" err="1">
                <a:cs typeface="Calibri"/>
              </a:rPr>
              <a:t>מזה</a:t>
            </a:r>
            <a:r>
              <a:rPr lang="en-US" dirty="0">
                <a:cs typeface="Calibri"/>
              </a:rPr>
              <a:t> </a:t>
            </a:r>
            <a:r>
              <a:rPr lang="en-US" dirty="0" err="1">
                <a:cs typeface="Calibri"/>
              </a:rPr>
              <a:t>פשוט</a:t>
            </a:r>
            <a:r>
              <a:rPr lang="en-US" dirty="0">
                <a:cs typeface="Calibri"/>
              </a:rPr>
              <a:t> </a:t>
            </a:r>
            <a:r>
              <a:rPr lang="en-US" dirty="0" err="1">
                <a:cs typeface="Calibri"/>
              </a:rPr>
              <a:t>רוצים</a:t>
            </a:r>
            <a:r>
              <a:rPr lang="en-US" dirty="0">
                <a:cs typeface="Calibri"/>
              </a:rPr>
              <a:t> </a:t>
            </a:r>
            <a:r>
              <a:rPr lang="en-US" dirty="0" err="1">
                <a:cs typeface="Calibri"/>
              </a:rPr>
              <a:t>להבין</a:t>
            </a:r>
            <a:r>
              <a:rPr lang="en-US" dirty="0">
                <a:cs typeface="Calibri"/>
              </a:rPr>
              <a:t> </a:t>
            </a:r>
            <a:r>
              <a:rPr lang="en-US" dirty="0" err="1">
                <a:cs typeface="Calibri"/>
              </a:rPr>
              <a:t>מה</a:t>
            </a:r>
            <a:r>
              <a:rPr lang="en-US" dirty="0">
                <a:cs typeface="Calibri"/>
              </a:rPr>
              <a:t> </a:t>
            </a:r>
            <a:r>
              <a:rPr lang="en-US" dirty="0" err="1">
                <a:cs typeface="Calibri"/>
              </a:rPr>
              <a:t>התהליכים</a:t>
            </a:r>
            <a:r>
              <a:rPr lang="en-US" dirty="0">
                <a:cs typeface="Calibri"/>
              </a:rPr>
              <a:t> </a:t>
            </a:r>
            <a:r>
              <a:rPr lang="en-US" dirty="0" err="1">
                <a:cs typeface="Calibri"/>
              </a:rPr>
              <a:t>שמשפיעים</a:t>
            </a:r>
            <a:r>
              <a:rPr lang="en-US" dirty="0">
                <a:cs typeface="Calibri"/>
              </a:rPr>
              <a:t> </a:t>
            </a:r>
            <a:r>
              <a:rPr lang="en-US" dirty="0" err="1">
                <a:cs typeface="Calibri"/>
              </a:rPr>
              <a:t>על</a:t>
            </a:r>
            <a:r>
              <a:rPr lang="en-US" dirty="0">
                <a:cs typeface="Calibri"/>
              </a:rPr>
              <a:t> </a:t>
            </a:r>
            <a:r>
              <a:rPr lang="en-US" dirty="0" err="1">
                <a:cs typeface="Calibri"/>
              </a:rPr>
              <a:t>זיהום</a:t>
            </a:r>
            <a:r>
              <a:rPr lang="en-US" dirty="0">
                <a:cs typeface="Calibri"/>
              </a:rPr>
              <a:t> </a:t>
            </a:r>
            <a:r>
              <a:rPr lang="en-US" dirty="0" err="1">
                <a:cs typeface="Calibri"/>
              </a:rPr>
              <a:t>אוויר</a:t>
            </a:r>
            <a:r>
              <a:rPr lang="en-US" dirty="0">
                <a:cs typeface="Calibri"/>
              </a:rPr>
              <a:t> </a:t>
            </a:r>
            <a:r>
              <a:rPr lang="en-US" dirty="0" err="1">
                <a:cs typeface="Calibri"/>
              </a:rPr>
              <a:t>בקרקע</a:t>
            </a:r>
            <a:r>
              <a:rPr lang="en-US" dirty="0">
                <a:cs typeface="Calibri"/>
              </a:rPr>
              <a:t>. </a:t>
            </a:r>
          </a:p>
          <a:p>
            <a:pPr algn="r" rtl="1"/>
            <a:r>
              <a:rPr lang="en-US" dirty="0" err="1">
                <a:cs typeface="Calibri"/>
              </a:rPr>
              <a:t>אז</a:t>
            </a:r>
            <a:r>
              <a:rPr lang="en-US" dirty="0">
                <a:cs typeface="Calibri"/>
              </a:rPr>
              <a:t> </a:t>
            </a:r>
            <a:r>
              <a:rPr lang="en-US" dirty="0" err="1">
                <a:cs typeface="Calibri"/>
              </a:rPr>
              <a:t>גישה</a:t>
            </a:r>
            <a:r>
              <a:rPr lang="en-US" dirty="0">
                <a:cs typeface="Calibri"/>
              </a:rPr>
              <a:t> </a:t>
            </a:r>
            <a:r>
              <a:rPr lang="en-US" dirty="0" err="1">
                <a:cs typeface="Calibri"/>
              </a:rPr>
              <a:t>ראשונה</a:t>
            </a:r>
            <a:r>
              <a:rPr lang="en-US" dirty="0">
                <a:cs typeface="Calibri"/>
              </a:rPr>
              <a:t> </a:t>
            </a:r>
            <a:r>
              <a:rPr lang="en-US" dirty="0" err="1">
                <a:cs typeface="Calibri"/>
              </a:rPr>
              <a:t>זה</a:t>
            </a:r>
            <a:r>
              <a:rPr lang="en-US" dirty="0">
                <a:cs typeface="Calibri"/>
              </a:rPr>
              <a:t> </a:t>
            </a:r>
            <a:r>
              <a:rPr lang="en-US" dirty="0" err="1">
                <a:cs typeface="Calibri"/>
              </a:rPr>
              <a:t>להסתכל</a:t>
            </a:r>
            <a:r>
              <a:rPr lang="en-US" dirty="0">
                <a:cs typeface="Calibri"/>
              </a:rPr>
              <a:t> </a:t>
            </a:r>
            <a:r>
              <a:rPr lang="en-US" dirty="0" err="1">
                <a:cs typeface="Calibri"/>
              </a:rPr>
              <a:t>על</a:t>
            </a:r>
            <a:r>
              <a:rPr lang="en-US" dirty="0">
                <a:cs typeface="Calibri"/>
              </a:rPr>
              <a:t> </a:t>
            </a:r>
            <a:r>
              <a:rPr lang="en-US" dirty="0" err="1">
                <a:cs typeface="Calibri"/>
              </a:rPr>
              <a:t>קורלציות</a:t>
            </a:r>
            <a:r>
              <a:rPr lang="en-US" dirty="0">
                <a:cs typeface="Calibri"/>
              </a:rPr>
              <a:t> </a:t>
            </a:r>
            <a:r>
              <a:rPr lang="en-US" dirty="0" err="1">
                <a:cs typeface="Calibri"/>
              </a:rPr>
              <a:t>מנתונים</a:t>
            </a:r>
            <a:r>
              <a:rPr lang="en-US" dirty="0">
                <a:cs typeface="Calibri"/>
              </a:rPr>
              <a:t> </a:t>
            </a:r>
            <a:r>
              <a:rPr lang="en-US" dirty="0" err="1">
                <a:cs typeface="Calibri"/>
              </a:rPr>
              <a:t>קיימים</a:t>
            </a:r>
            <a:endParaRPr lang="en-US" dirty="0">
              <a:cs typeface="Calibri"/>
            </a:endParaRPr>
          </a:p>
          <a:p>
            <a:pPr algn="r" rtl="1"/>
            <a:r>
              <a:rPr lang="en-US" dirty="0" err="1">
                <a:cs typeface="Calibri"/>
              </a:rPr>
              <a:t>גישה</a:t>
            </a:r>
            <a:r>
              <a:rPr lang="en-US" dirty="0">
                <a:cs typeface="Calibri"/>
              </a:rPr>
              <a:t> </a:t>
            </a:r>
            <a:r>
              <a:rPr lang="en-US" dirty="0" err="1">
                <a:cs typeface="Calibri"/>
              </a:rPr>
              <a:t>שניה</a:t>
            </a:r>
            <a:r>
              <a:rPr lang="en-US" dirty="0">
                <a:cs typeface="Calibri"/>
              </a:rPr>
              <a:t> </a:t>
            </a:r>
            <a:r>
              <a:rPr lang="en-US" dirty="0" err="1">
                <a:cs typeface="Calibri"/>
              </a:rPr>
              <a:t>זה</a:t>
            </a:r>
            <a:r>
              <a:rPr lang="en-US" dirty="0">
                <a:cs typeface="Calibri"/>
              </a:rPr>
              <a:t> </a:t>
            </a:r>
            <a:r>
              <a:rPr lang="en-US" dirty="0" err="1">
                <a:cs typeface="Calibri"/>
              </a:rPr>
              <a:t>להזיז</a:t>
            </a:r>
            <a:r>
              <a:rPr lang="en-US" dirty="0">
                <a:cs typeface="Calibri"/>
              </a:rPr>
              <a:t> </a:t>
            </a:r>
            <a:r>
              <a:rPr lang="en-US" dirty="0" err="1">
                <a:cs typeface="Calibri"/>
              </a:rPr>
              <a:t>ולשחק</a:t>
            </a:r>
            <a:r>
              <a:rPr lang="en-US" dirty="0">
                <a:cs typeface="Calibri"/>
              </a:rPr>
              <a:t> </a:t>
            </a:r>
            <a:r>
              <a:rPr lang="en-US" dirty="0" err="1">
                <a:cs typeface="Calibri"/>
              </a:rPr>
              <a:t>עם</a:t>
            </a:r>
            <a:r>
              <a:rPr lang="en-US" dirty="0">
                <a:cs typeface="Calibri"/>
              </a:rPr>
              <a:t> </a:t>
            </a:r>
            <a:r>
              <a:rPr lang="en-US" dirty="0" err="1">
                <a:cs typeface="Calibri"/>
              </a:rPr>
              <a:t>פרמטרים</a:t>
            </a:r>
            <a:r>
              <a:rPr lang="en-US" dirty="0">
                <a:cs typeface="Calibri"/>
              </a:rPr>
              <a:t> </a:t>
            </a:r>
            <a:r>
              <a:rPr lang="en-US" dirty="0" err="1">
                <a:cs typeface="Calibri"/>
              </a:rPr>
              <a:t>מטאורולוגיים</a:t>
            </a:r>
            <a:r>
              <a:rPr lang="en-US" dirty="0">
                <a:cs typeface="Calibri"/>
              </a:rPr>
              <a:t> </a:t>
            </a:r>
            <a:r>
              <a:rPr lang="en-US" dirty="0" err="1">
                <a:cs typeface="Calibri"/>
              </a:rPr>
              <a:t>ושימוש</a:t>
            </a:r>
            <a:r>
              <a:rPr lang="en-US" dirty="0">
                <a:cs typeface="Calibri"/>
              </a:rPr>
              <a:t> </a:t>
            </a:r>
            <a:r>
              <a:rPr lang="en-US" dirty="0" err="1">
                <a:cs typeface="Calibri"/>
              </a:rPr>
              <a:t>במודלים</a:t>
            </a:r>
            <a:r>
              <a:rPr lang="en-US" dirty="0">
                <a:cs typeface="Calibri"/>
              </a:rPr>
              <a:t> </a:t>
            </a:r>
            <a:r>
              <a:rPr lang="en-US" dirty="0" err="1">
                <a:cs typeface="Calibri"/>
              </a:rPr>
              <a:t>כימיים</a:t>
            </a:r>
            <a:r>
              <a:rPr lang="en-US" dirty="0">
                <a:cs typeface="Calibri"/>
              </a:rPr>
              <a:t> </a:t>
            </a:r>
            <a:r>
              <a:rPr lang="en-US" dirty="0" err="1">
                <a:cs typeface="Calibri"/>
              </a:rPr>
              <a:t>של</a:t>
            </a:r>
            <a:r>
              <a:rPr lang="en-US" dirty="0">
                <a:cs typeface="Calibri"/>
              </a:rPr>
              <a:t> </a:t>
            </a:r>
            <a:r>
              <a:rPr lang="en-US" dirty="0" err="1">
                <a:cs typeface="Calibri"/>
              </a:rPr>
              <a:t>הסעה</a:t>
            </a:r>
            <a:r>
              <a:rPr lang="en-US" dirty="0">
                <a:cs typeface="Calibri"/>
              </a:rPr>
              <a:t> </a:t>
            </a:r>
            <a:r>
              <a:rPr lang="en-US" dirty="0" err="1">
                <a:cs typeface="Calibri"/>
              </a:rPr>
              <a:t>כדי</a:t>
            </a:r>
            <a:r>
              <a:rPr lang="en-US" dirty="0">
                <a:cs typeface="Calibri"/>
              </a:rPr>
              <a:t> </a:t>
            </a:r>
            <a:r>
              <a:rPr lang="en-US" dirty="0" err="1">
                <a:cs typeface="Calibri"/>
              </a:rPr>
              <a:t>לראות</a:t>
            </a:r>
            <a:r>
              <a:rPr lang="en-US" dirty="0">
                <a:cs typeface="Calibri"/>
              </a:rPr>
              <a:t> </a:t>
            </a:r>
            <a:r>
              <a:rPr lang="en-US" dirty="0" err="1">
                <a:cs typeface="Calibri"/>
              </a:rPr>
              <a:t>את</a:t>
            </a:r>
            <a:r>
              <a:rPr lang="en-US" dirty="0">
                <a:cs typeface="Calibri"/>
              </a:rPr>
              <a:t> </a:t>
            </a:r>
            <a:r>
              <a:rPr lang="en-US" dirty="0" err="1">
                <a:cs typeface="Calibri"/>
              </a:rPr>
              <a:t>התגובה</a:t>
            </a:r>
            <a:r>
              <a:rPr lang="en-US" dirty="0">
                <a:cs typeface="Calibri"/>
              </a:rPr>
              <a:t> </a:t>
            </a:r>
            <a:r>
              <a:rPr lang="en-US" dirty="0" err="1">
                <a:cs typeface="Calibri"/>
              </a:rPr>
              <a:t>על</a:t>
            </a:r>
            <a:r>
              <a:rPr lang="en-US" dirty="0">
                <a:cs typeface="Calibri"/>
              </a:rPr>
              <a:t> </a:t>
            </a:r>
            <a:r>
              <a:rPr lang="en-US" dirty="0" err="1">
                <a:cs typeface="Calibri"/>
              </a:rPr>
              <a:t>ריכוזי</a:t>
            </a:r>
            <a:r>
              <a:rPr lang="en-US" dirty="0">
                <a:cs typeface="Calibri"/>
              </a:rPr>
              <a:t> </a:t>
            </a:r>
            <a:r>
              <a:rPr lang="en-US" dirty="0" err="1">
                <a:cs typeface="Calibri"/>
              </a:rPr>
              <a:t>המזהמים</a:t>
            </a:r>
            <a:r>
              <a:rPr lang="en-US" dirty="0">
                <a:cs typeface="Calibri"/>
              </a:rPr>
              <a:t>. </a:t>
            </a:r>
            <a:r>
              <a:rPr lang="en-US" dirty="0" err="1">
                <a:cs typeface="Calibri"/>
              </a:rPr>
              <a:t>לא</a:t>
            </a:r>
            <a:r>
              <a:rPr lang="en-US" dirty="0">
                <a:cs typeface="Calibri"/>
              </a:rPr>
              <a:t> </a:t>
            </a:r>
            <a:r>
              <a:rPr lang="en-US" dirty="0" err="1">
                <a:cs typeface="Calibri"/>
              </a:rPr>
              <a:t>תמיד</a:t>
            </a:r>
            <a:r>
              <a:rPr lang="en-US" dirty="0">
                <a:cs typeface="Calibri"/>
              </a:rPr>
              <a:t> </a:t>
            </a:r>
            <a:r>
              <a:rPr lang="en-US" dirty="0" err="1">
                <a:cs typeface="Calibri"/>
              </a:rPr>
              <a:t>התוצאות</a:t>
            </a:r>
            <a:r>
              <a:rPr lang="en-US" dirty="0">
                <a:cs typeface="Calibri"/>
              </a:rPr>
              <a:t> </a:t>
            </a:r>
            <a:r>
              <a:rPr lang="en-US" dirty="0" err="1">
                <a:cs typeface="Calibri"/>
              </a:rPr>
              <a:t>האלו</a:t>
            </a:r>
            <a:r>
              <a:rPr lang="en-US" dirty="0">
                <a:cs typeface="Calibri"/>
              </a:rPr>
              <a:t> </a:t>
            </a:r>
            <a:r>
              <a:rPr lang="en-US" dirty="0" err="1">
                <a:cs typeface="Calibri"/>
              </a:rPr>
              <a:t>קונסיסטנטיות</a:t>
            </a:r>
            <a:r>
              <a:rPr lang="en-US" dirty="0">
                <a:cs typeface="Calibri"/>
              </a:rPr>
              <a:t> </a:t>
            </a:r>
            <a:r>
              <a:rPr lang="en-US" dirty="0" err="1">
                <a:cs typeface="Calibri"/>
              </a:rPr>
              <a:t>עם</a:t>
            </a:r>
            <a:r>
              <a:rPr lang="en-US" dirty="0">
                <a:cs typeface="Calibri"/>
              </a:rPr>
              <a:t> </a:t>
            </a:r>
            <a:r>
              <a:rPr lang="en-US" dirty="0" err="1">
                <a:cs typeface="Calibri"/>
              </a:rPr>
              <a:t>הקורלציות</a:t>
            </a:r>
            <a:r>
              <a:rPr lang="en-US" dirty="0">
                <a:cs typeface="Calibri"/>
              </a:rPr>
              <a:t> </a:t>
            </a:r>
            <a:r>
              <a:rPr lang="en-US" dirty="0" err="1">
                <a:cs typeface="Calibri"/>
              </a:rPr>
              <a:t>הנצפות</a:t>
            </a:r>
            <a:r>
              <a:rPr lang="en-US" dirty="0">
                <a:cs typeface="Calibri"/>
              </a:rPr>
              <a:t>.</a:t>
            </a:r>
          </a:p>
          <a:p>
            <a:pPr algn="r" rtl="1"/>
            <a:r>
              <a:rPr lang="en-US" dirty="0" err="1">
                <a:cs typeface="Calibri"/>
              </a:rPr>
              <a:t>גישה</a:t>
            </a:r>
            <a:r>
              <a:rPr lang="en-US" dirty="0">
                <a:cs typeface="Calibri"/>
              </a:rPr>
              <a:t> </a:t>
            </a:r>
            <a:r>
              <a:rPr lang="en-US" dirty="0" err="1">
                <a:cs typeface="Calibri"/>
              </a:rPr>
              <a:t>שלישית</a:t>
            </a:r>
            <a:r>
              <a:rPr lang="en-US" dirty="0">
                <a:cs typeface="Calibri"/>
              </a:rPr>
              <a:t> </a:t>
            </a:r>
            <a:r>
              <a:rPr lang="en-US" dirty="0" err="1">
                <a:cs typeface="Calibri"/>
              </a:rPr>
              <a:t>זה</a:t>
            </a:r>
            <a:r>
              <a:rPr lang="en-US" dirty="0">
                <a:cs typeface="Calibri"/>
              </a:rPr>
              <a:t> </a:t>
            </a:r>
            <a:r>
              <a:rPr lang="en-US" dirty="0" err="1">
                <a:cs typeface="Calibri"/>
              </a:rPr>
              <a:t>לקחת</a:t>
            </a:r>
            <a:r>
              <a:rPr lang="en-US" dirty="0">
                <a:cs typeface="Calibri"/>
              </a:rPr>
              <a:t> </a:t>
            </a:r>
            <a:r>
              <a:rPr lang="en-US" dirty="0" err="1">
                <a:cs typeface="Calibri"/>
              </a:rPr>
              <a:t>את</a:t>
            </a:r>
            <a:r>
              <a:rPr lang="en-US" dirty="0">
                <a:cs typeface="Calibri"/>
              </a:rPr>
              <a:t> </a:t>
            </a:r>
            <a:r>
              <a:rPr lang="en-US" dirty="0" err="1">
                <a:cs typeface="Calibri"/>
              </a:rPr>
              <a:t>הפרוג'קשיינס</a:t>
            </a:r>
            <a:r>
              <a:rPr lang="en-US" dirty="0">
                <a:cs typeface="Calibri"/>
              </a:rPr>
              <a:t> </a:t>
            </a:r>
            <a:r>
              <a:rPr lang="en-US" dirty="0" err="1">
                <a:cs typeface="Calibri"/>
              </a:rPr>
              <a:t>לאקלים</a:t>
            </a:r>
            <a:r>
              <a:rPr lang="en-US" dirty="0">
                <a:cs typeface="Calibri"/>
              </a:rPr>
              <a:t> </a:t>
            </a:r>
            <a:r>
              <a:rPr lang="en-US" dirty="0" err="1">
                <a:cs typeface="Calibri"/>
              </a:rPr>
              <a:t>העתידי</a:t>
            </a:r>
            <a:r>
              <a:rPr lang="en-US" dirty="0">
                <a:cs typeface="Calibri"/>
              </a:rPr>
              <a:t> </a:t>
            </a:r>
            <a:r>
              <a:rPr lang="en-US" dirty="0" err="1">
                <a:cs typeface="Calibri"/>
              </a:rPr>
              <a:t>ולראות</a:t>
            </a:r>
            <a:r>
              <a:rPr lang="en-US" dirty="0">
                <a:cs typeface="Calibri"/>
              </a:rPr>
              <a:t> </a:t>
            </a:r>
            <a:r>
              <a:rPr lang="en-US" dirty="0" err="1">
                <a:cs typeface="Calibri"/>
              </a:rPr>
              <a:t>את</a:t>
            </a:r>
            <a:r>
              <a:rPr lang="en-US" dirty="0">
                <a:cs typeface="Calibri"/>
              </a:rPr>
              <a:t> </a:t>
            </a:r>
            <a:r>
              <a:rPr lang="en-US" dirty="0" err="1">
                <a:cs typeface="Calibri"/>
              </a:rPr>
              <a:t>ההשפעה</a:t>
            </a:r>
            <a:r>
              <a:rPr lang="en-US" dirty="0">
                <a:cs typeface="Calibri"/>
              </a:rPr>
              <a:t> </a:t>
            </a:r>
            <a:r>
              <a:rPr lang="en-US" dirty="0" err="1">
                <a:cs typeface="Calibri"/>
              </a:rPr>
              <a:t>על</a:t>
            </a:r>
            <a:r>
              <a:rPr lang="en-US" dirty="0">
                <a:cs typeface="Calibri"/>
              </a:rPr>
              <a:t> </a:t>
            </a:r>
            <a:r>
              <a:rPr lang="en-US" dirty="0" err="1">
                <a:cs typeface="Calibri"/>
              </a:rPr>
              <a:t>הריכוזים</a:t>
            </a:r>
            <a:r>
              <a:rPr lang="en-US" dirty="0">
                <a:cs typeface="Calibri"/>
              </a:rPr>
              <a:t>. </a:t>
            </a:r>
            <a:r>
              <a:rPr lang="en-US" dirty="0" err="1">
                <a:cs typeface="Calibri"/>
              </a:rPr>
              <a:t>גם</a:t>
            </a:r>
            <a:r>
              <a:rPr lang="en-US" dirty="0">
                <a:cs typeface="Calibri"/>
              </a:rPr>
              <a:t> </a:t>
            </a:r>
            <a:r>
              <a:rPr lang="en-US" dirty="0" err="1">
                <a:cs typeface="Calibri"/>
              </a:rPr>
              <a:t>כאן</a:t>
            </a:r>
            <a:r>
              <a:rPr lang="en-US" dirty="0">
                <a:cs typeface="Calibri"/>
              </a:rPr>
              <a:t> </a:t>
            </a:r>
            <a:r>
              <a:rPr lang="en-US" dirty="0" err="1">
                <a:cs typeface="Calibri"/>
              </a:rPr>
              <a:t>יש</a:t>
            </a:r>
            <a:r>
              <a:rPr lang="en-US" dirty="0">
                <a:cs typeface="Calibri"/>
              </a:rPr>
              <a:t> </a:t>
            </a:r>
            <a:r>
              <a:rPr lang="en-US" dirty="0" err="1">
                <a:cs typeface="Calibri"/>
              </a:rPr>
              <a:t>חלוקה</a:t>
            </a:r>
            <a:r>
              <a:rPr lang="en-US" dirty="0">
                <a:cs typeface="Calibri"/>
              </a:rPr>
              <a:t> </a:t>
            </a:r>
            <a:r>
              <a:rPr lang="en-US" dirty="0" err="1">
                <a:cs typeface="Calibri"/>
              </a:rPr>
              <a:t>לעבודות</a:t>
            </a:r>
            <a:r>
              <a:rPr lang="en-US" dirty="0">
                <a:cs typeface="Calibri"/>
              </a:rPr>
              <a:t> </a:t>
            </a:r>
            <a:r>
              <a:rPr lang="en-US" dirty="0" err="1">
                <a:cs typeface="Calibri"/>
              </a:rPr>
              <a:t>שלוקחות</a:t>
            </a:r>
            <a:r>
              <a:rPr lang="en-US" dirty="0">
                <a:cs typeface="Calibri"/>
              </a:rPr>
              <a:t> </a:t>
            </a:r>
            <a:r>
              <a:rPr lang="en-US" dirty="0" err="1">
                <a:cs typeface="Calibri"/>
              </a:rPr>
              <a:t>בחשבון</a:t>
            </a:r>
            <a:r>
              <a:rPr lang="en-US" dirty="0">
                <a:cs typeface="Calibri"/>
              </a:rPr>
              <a:t> </a:t>
            </a:r>
            <a:r>
              <a:rPr lang="en-US" dirty="0" err="1">
                <a:cs typeface="Calibri"/>
              </a:rPr>
              <a:t>רק</a:t>
            </a:r>
            <a:r>
              <a:rPr lang="en-US" dirty="0">
                <a:cs typeface="Calibri"/>
              </a:rPr>
              <a:t> </a:t>
            </a:r>
            <a:r>
              <a:rPr lang="en-US" dirty="0" err="1">
                <a:cs typeface="Calibri"/>
              </a:rPr>
              <a:t>את</a:t>
            </a:r>
            <a:r>
              <a:rPr lang="en-US" dirty="0">
                <a:cs typeface="Calibri"/>
              </a:rPr>
              <a:t> </a:t>
            </a:r>
            <a:r>
              <a:rPr lang="en-US" dirty="0" err="1">
                <a:cs typeface="Calibri"/>
              </a:rPr>
              <a:t>השינויים</a:t>
            </a:r>
            <a:r>
              <a:rPr lang="en-US" dirty="0">
                <a:cs typeface="Calibri"/>
              </a:rPr>
              <a:t> </a:t>
            </a:r>
            <a:r>
              <a:rPr lang="en-US" dirty="0" err="1">
                <a:cs typeface="Calibri"/>
              </a:rPr>
              <a:t>האקלימיים</a:t>
            </a:r>
            <a:r>
              <a:rPr lang="en-US" dirty="0">
                <a:cs typeface="Calibri"/>
              </a:rPr>
              <a:t> </a:t>
            </a:r>
            <a:r>
              <a:rPr lang="en-US" dirty="0" err="1">
                <a:cs typeface="Calibri"/>
              </a:rPr>
              <a:t>הפיזיים</a:t>
            </a:r>
            <a:r>
              <a:rPr lang="en-US" dirty="0">
                <a:cs typeface="Calibri"/>
              </a:rPr>
              <a:t> </a:t>
            </a:r>
            <a:r>
              <a:rPr lang="en-US" dirty="0" err="1">
                <a:cs typeface="Calibri"/>
              </a:rPr>
              <a:t>ואלו</a:t>
            </a:r>
            <a:r>
              <a:rPr lang="en-US" dirty="0">
                <a:cs typeface="Calibri"/>
              </a:rPr>
              <a:t> </a:t>
            </a:r>
            <a:r>
              <a:rPr lang="en-US" dirty="0" err="1">
                <a:cs typeface="Calibri"/>
              </a:rPr>
              <a:t>שלוקחים</a:t>
            </a:r>
            <a:r>
              <a:rPr lang="en-US" dirty="0">
                <a:cs typeface="Calibri"/>
              </a:rPr>
              <a:t> </a:t>
            </a:r>
            <a:r>
              <a:rPr lang="en-US" dirty="0" err="1">
                <a:cs typeface="Calibri"/>
              </a:rPr>
              <a:t>בחשבון</a:t>
            </a:r>
            <a:r>
              <a:rPr lang="en-US" dirty="0">
                <a:cs typeface="Calibri"/>
              </a:rPr>
              <a:t> </a:t>
            </a:r>
            <a:r>
              <a:rPr lang="en-US" dirty="0" err="1">
                <a:cs typeface="Calibri"/>
              </a:rPr>
              <a:t>גם</a:t>
            </a:r>
            <a:r>
              <a:rPr lang="en-US" dirty="0">
                <a:cs typeface="Calibri"/>
              </a:rPr>
              <a:t> </a:t>
            </a:r>
            <a:r>
              <a:rPr lang="en-US" dirty="0" err="1">
                <a:cs typeface="Calibri"/>
              </a:rPr>
              <a:t>שינויי</a:t>
            </a:r>
            <a:r>
              <a:rPr lang="en-US" dirty="0">
                <a:cs typeface="Calibri"/>
              </a:rPr>
              <a:t> </a:t>
            </a:r>
            <a:r>
              <a:rPr lang="en-US" dirty="0" err="1">
                <a:cs typeface="Calibri"/>
              </a:rPr>
              <a:t>פליטות</a:t>
            </a:r>
            <a:r>
              <a:rPr lang="en-US" dirty="0">
                <a:cs typeface="Calibri"/>
              </a:rPr>
              <a:t> </a:t>
            </a:r>
            <a:r>
              <a:rPr lang="en-US" dirty="0" err="1">
                <a:cs typeface="Calibri"/>
              </a:rPr>
              <a:t>צפויים</a:t>
            </a:r>
            <a:r>
              <a:rPr lang="en-US" dirty="0">
                <a:cs typeface="Calibri"/>
              </a:rPr>
              <a:t>.</a:t>
            </a:r>
          </a:p>
        </p:txBody>
      </p:sp>
      <p:sp>
        <p:nvSpPr>
          <p:cNvPr id="4" name="Slide Number Placeholder 3"/>
          <p:cNvSpPr>
            <a:spLocks noGrp="1"/>
          </p:cNvSpPr>
          <p:nvPr>
            <p:ph type="sldNum" sz="quarter" idx="5"/>
          </p:nvPr>
        </p:nvSpPr>
        <p:spPr/>
        <p:txBody>
          <a:bodyPr/>
          <a:lstStyle/>
          <a:p>
            <a:fld id="{0D2A6F6F-3144-4A06-8483-6A0259543350}" type="slidenum">
              <a:rPr lang="en-US"/>
              <a:t>9</a:t>
            </a:fld>
            <a:endParaRPr lang="en-US"/>
          </a:p>
        </p:txBody>
      </p:sp>
    </p:spTree>
    <p:extLst>
      <p:ext uri="{BB962C8B-B14F-4D97-AF65-F5344CB8AC3E}">
        <p14:creationId xmlns:p14="http://schemas.microsoft.com/office/powerpoint/2010/main" val="1004224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r>
              <a:rPr lang="en-US" dirty="0" err="1">
                <a:cs typeface="Calibri"/>
              </a:rPr>
              <a:t>לעשות</a:t>
            </a:r>
            <a:r>
              <a:rPr lang="en-US" dirty="0">
                <a:cs typeface="Calibri"/>
              </a:rPr>
              <a:t> </a:t>
            </a:r>
            <a:r>
              <a:rPr lang="en-US" dirty="0" err="1">
                <a:cs typeface="Calibri"/>
              </a:rPr>
              <a:t>שמש</a:t>
            </a:r>
            <a:r>
              <a:rPr lang="en-US" dirty="0">
                <a:cs typeface="Calibri"/>
              </a:rPr>
              <a:t> </a:t>
            </a:r>
            <a:r>
              <a:rPr lang="en-US" dirty="0" err="1">
                <a:cs typeface="Calibri"/>
              </a:rPr>
              <a:t>עם</a:t>
            </a:r>
            <a:r>
              <a:rPr lang="en-US" dirty="0">
                <a:cs typeface="Calibri"/>
              </a:rPr>
              <a:t> </a:t>
            </a:r>
            <a:r>
              <a:rPr lang="en-US" dirty="0" err="1">
                <a:cs typeface="Calibri"/>
              </a:rPr>
              <a:t>הסבר</a:t>
            </a:r>
            <a:r>
              <a:rPr lang="en-US" dirty="0">
                <a:cs typeface="Calibri"/>
              </a:rPr>
              <a:t> </a:t>
            </a:r>
            <a:r>
              <a:rPr lang="en-US" dirty="0" err="1">
                <a:cs typeface="Calibri"/>
              </a:rPr>
              <a:t>קטן</a:t>
            </a:r>
            <a:r>
              <a:rPr lang="en-US" dirty="0">
                <a:cs typeface="Calibri"/>
              </a:rPr>
              <a:t> </a:t>
            </a:r>
            <a:r>
              <a:rPr lang="en-US" dirty="0" err="1">
                <a:cs typeface="Calibri"/>
              </a:rPr>
              <a:t>על</a:t>
            </a:r>
            <a:r>
              <a:rPr lang="en-US" dirty="0">
                <a:cs typeface="Calibri"/>
              </a:rPr>
              <a:t> </a:t>
            </a:r>
            <a:r>
              <a:rPr lang="en-US" dirty="0" err="1">
                <a:cs typeface="Calibri"/>
              </a:rPr>
              <a:t>למה</a:t>
            </a:r>
            <a:r>
              <a:rPr lang="en-US" dirty="0">
                <a:cs typeface="Calibri"/>
              </a:rPr>
              <a:t> </a:t>
            </a:r>
            <a:r>
              <a:rPr lang="en-US" dirty="0" err="1">
                <a:cs typeface="Calibri"/>
              </a:rPr>
              <a:t>זה</a:t>
            </a:r>
            <a:r>
              <a:rPr lang="en-US" dirty="0">
                <a:cs typeface="Calibri"/>
              </a:rPr>
              <a:t> </a:t>
            </a:r>
            <a:r>
              <a:rPr lang="en-US" dirty="0" err="1">
                <a:cs typeface="Calibri"/>
              </a:rPr>
              <a:t>משפיע</a:t>
            </a:r>
            <a:r>
              <a:rPr lang="en-US" dirty="0">
                <a:cs typeface="Calibri"/>
              </a:rPr>
              <a:t> </a:t>
            </a:r>
            <a:r>
              <a:rPr lang="en-US" dirty="0" err="1">
                <a:cs typeface="Calibri"/>
              </a:rPr>
              <a:t>על</a:t>
            </a:r>
            <a:r>
              <a:rPr lang="en-US" dirty="0">
                <a:cs typeface="Calibri"/>
              </a:rPr>
              <a:t> </a:t>
            </a:r>
            <a:r>
              <a:rPr lang="en-US" dirty="0" err="1">
                <a:cs typeface="Calibri"/>
              </a:rPr>
              <a:t>אוזון</a:t>
            </a:r>
            <a:r>
              <a:rPr lang="en-US" dirty="0">
                <a:cs typeface="Calibri"/>
              </a:rPr>
              <a:t> </a:t>
            </a:r>
            <a:r>
              <a:rPr lang="en-US" dirty="0" err="1">
                <a:cs typeface="Calibri"/>
              </a:rPr>
              <a:t>ופיאמ</a:t>
            </a:r>
            <a:endParaRPr lang="en-US" dirty="0"/>
          </a:p>
          <a:p>
            <a:pPr algn="r"/>
            <a:endParaRPr lang="en-US" dirty="0">
              <a:cs typeface="Calibri"/>
            </a:endParaRPr>
          </a:p>
        </p:txBody>
      </p:sp>
      <p:sp>
        <p:nvSpPr>
          <p:cNvPr id="4" name="Slide Number Placeholder 3"/>
          <p:cNvSpPr>
            <a:spLocks noGrp="1"/>
          </p:cNvSpPr>
          <p:nvPr>
            <p:ph type="sldNum" sz="quarter" idx="5"/>
          </p:nvPr>
        </p:nvSpPr>
        <p:spPr/>
        <p:txBody>
          <a:bodyPr/>
          <a:lstStyle/>
          <a:p>
            <a:fld id="{0D2A6F6F-3144-4A06-8483-6A0259543350}" type="slidenum">
              <a:rPr lang="en-US"/>
              <a:t>10</a:t>
            </a:fld>
            <a:endParaRPr lang="en-US"/>
          </a:p>
        </p:txBody>
      </p:sp>
    </p:spTree>
    <p:extLst>
      <p:ext uri="{BB962C8B-B14F-4D97-AF65-F5344CB8AC3E}">
        <p14:creationId xmlns:p14="http://schemas.microsoft.com/office/powerpoint/2010/main" val="35687840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0D2A6F6F-3144-4A06-8483-6A0259543350}" type="slidenum">
              <a:rPr lang="en-US" smtClean="0"/>
              <a:t>14</a:t>
            </a:fld>
            <a:endParaRPr lang="en-US"/>
          </a:p>
        </p:txBody>
      </p:sp>
    </p:spTree>
    <p:extLst>
      <p:ext uri="{BB962C8B-B14F-4D97-AF65-F5344CB8AC3E}">
        <p14:creationId xmlns:p14="http://schemas.microsoft.com/office/powerpoint/2010/main" val="2729725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0D2A6F6F-3144-4A06-8483-6A0259543350}" type="slidenum">
              <a:rPr lang="en-US" smtClean="0"/>
              <a:t>15</a:t>
            </a:fld>
            <a:endParaRPr lang="en-US"/>
          </a:p>
        </p:txBody>
      </p:sp>
    </p:spTree>
    <p:extLst>
      <p:ext uri="{BB962C8B-B14F-4D97-AF65-F5344CB8AC3E}">
        <p14:creationId xmlns:p14="http://schemas.microsoft.com/office/powerpoint/2010/main" val="4088816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spc="3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7" name="Rectangle 6"/>
          <p:cNvSpPr/>
          <p:nvPr/>
        </p:nvSpPr>
        <p:spPr>
          <a:xfrm>
            <a:off x="0" y="0"/>
            <a:ext cx="457200" cy="685800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p>
            <a:fld id="{4AAD347D-5ACD-4C99-B74B-A9C85AD731AF}" type="datetimeFigureOut">
              <a:rPr lang="en-US" dirty="0"/>
              <a:t>3/11/2019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837374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3/11/2019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41895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3/11/2019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38138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3/11/2019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98712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1"/>
            </a:lvl1pPr>
          </a:lstStyle>
          <a:p>
            <a:r>
              <a:rPr lang="en-US" dirty="0"/>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spc="30" baseline="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3/11/2019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02461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26480" y="1828800"/>
            <a:ext cx="4480560" cy="4351337"/>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3/11/2019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
        <p:nvSpPr>
          <p:cNvPr id="8" name="Rectangle 7"/>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86068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dirty="0"/>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3/11/2019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
        <p:nvSpPr>
          <p:cNvPr id="11" name="Rectangle 10"/>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17199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4509A250-FF31-4206-8172-F9D3106AACB1}" type="datetimeFigureOut">
              <a:rPr lang="en-US" dirty="0"/>
              <a:t>3/11/2019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
        <p:nvSpPr>
          <p:cNvPr id="7" name="Rectangle 6"/>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69305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dirty="0"/>
              <a:t>3/11/2019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
        <p:nvSpPr>
          <p:cNvPr id="5" name="Rectangle 4"/>
          <p:cNvSpPr/>
          <p:nvPr/>
        </p:nvSpPr>
        <p:spPr>
          <a:xfrm>
            <a:off x="0" y="0"/>
            <a:ext cx="457200" cy="68580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26141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2800" b="1" baseline="0"/>
            </a:lvl1pPr>
          </a:lstStyle>
          <a:p>
            <a:r>
              <a:rPr lang="en-US" dirty="0"/>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744097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1">
                <a:solidFill>
                  <a:schemeClr val="bg1"/>
                </a:solidFill>
              </a:defRPr>
            </a:lvl1pPr>
          </a:lstStyle>
          <a:p>
            <a:r>
              <a:rPr lang="en-US" dirty="0"/>
              <a:t>Click to edit Master title style</a:t>
            </a:r>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400" baseline="0">
                <a:solidFill>
                  <a:schemeClr val="bg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207707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294198"/>
            <a:ext cx="9692640" cy="1397124"/>
          </a:xfrm>
          <a:prstGeom prst="rect">
            <a:avLst/>
          </a:prstGeom>
        </p:spPr>
        <p:txBody>
          <a:bodyPr vert="horz" lIns="91440" tIns="27432"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accent1">
                    <a:lumMod val="40000"/>
                    <a:lumOff val="60000"/>
                  </a:schemeClr>
                </a:solidFill>
              </a:defRPr>
            </a:lvl1pPr>
          </a:lstStyle>
          <a:p>
            <a:fld id="{4AAD347D-5ACD-4C99-B74B-A9C85AD731AF}" type="datetimeFigureOut">
              <a:rPr lang="en-US" dirty="0"/>
              <a:t>3/11/2019</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accent1">
                    <a:lumMod val="40000"/>
                    <a:lumOff val="6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accent1">
                    <a:lumMod val="60000"/>
                    <a:lumOff val="40000"/>
                  </a:schemeClr>
                </a:solidFill>
                <a:latin typeface="+mj-lt"/>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326483761"/>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hf sldNum="0" hdr="0" ftr="0" dt="0"/>
  <p:txStyles>
    <p:titleStyle>
      <a:lvl1pPr algn="l" defTabSz="914400" rtl="0" eaLnBrk="1" latinLnBrk="0" hangingPunct="1">
        <a:lnSpc>
          <a:spcPct val="90000"/>
        </a:lnSpc>
        <a:spcBef>
          <a:spcPct val="0"/>
        </a:spcBef>
        <a:buNone/>
        <a:defRPr sz="4400" b="1" kern="1200" spc="-50" baseline="0">
          <a:solidFill>
            <a:schemeClr val="accent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gi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99248" y="310717"/>
            <a:ext cx="6755232" cy="4041648"/>
          </a:xfrm>
        </p:spPr>
        <p:txBody>
          <a:bodyPr>
            <a:normAutofit fontScale="90000"/>
          </a:bodyPr>
          <a:lstStyle/>
          <a:p>
            <a:r>
              <a:rPr lang="en-US" sz="6700" dirty="0"/>
              <a:t>Climate changes effects on future air quality</a:t>
            </a:r>
            <a:endParaRPr lang="en-US" sz="6700" b="0" dirty="0"/>
          </a:p>
        </p:txBody>
      </p:sp>
      <p:sp>
        <p:nvSpPr>
          <p:cNvPr id="3" name="Subtitle 2"/>
          <p:cNvSpPr>
            <a:spLocks noGrp="1"/>
          </p:cNvSpPr>
          <p:nvPr>
            <p:ph type="subTitle" idx="1"/>
          </p:nvPr>
        </p:nvSpPr>
        <p:spPr>
          <a:xfrm>
            <a:off x="699248" y="4480432"/>
            <a:ext cx="6492696" cy="1691640"/>
          </a:xfrm>
        </p:spPr>
        <p:txBody>
          <a:bodyPr vert="horz" lIns="91440" tIns="45720" rIns="91440" bIns="45720" rtlCol="0" anchor="t">
            <a:normAutofit/>
          </a:bodyPr>
          <a:lstStyle/>
          <a:p>
            <a:endParaRPr lang="en-US" dirty="0"/>
          </a:p>
          <a:p>
            <a:r>
              <a:rPr lang="en-US" dirty="0"/>
              <a:t>Air resources management seminar - 12/3/2019</a:t>
            </a:r>
          </a:p>
          <a:p>
            <a:endParaRPr lang="en-US" dirty="0"/>
          </a:p>
        </p:txBody>
      </p:sp>
      <p:pic>
        <p:nvPicPr>
          <p:cNvPr id="4" name="Picture 19" descr="A train on a track with smoke coming out of it&#10;&#10;Description generated with high confidence">
            <a:extLst>
              <a:ext uri="{FF2B5EF4-FFF2-40B4-BE49-F238E27FC236}">
                <a16:creationId xmlns:a16="http://schemas.microsoft.com/office/drawing/2014/main" id="{5802EE4A-AEDD-4A8D-BE19-75741F4783AE}"/>
              </a:ext>
            </a:extLst>
          </p:cNvPr>
          <p:cNvPicPr>
            <a:picLocks noChangeAspect="1"/>
          </p:cNvPicPr>
          <p:nvPr/>
        </p:nvPicPr>
        <p:blipFill rotWithShape="1">
          <a:blip r:embed="rId2"/>
          <a:srcRect l="23970" r="41558" b="-1"/>
          <a:stretch/>
        </p:blipFill>
        <p:spPr>
          <a:xfrm>
            <a:off x="7729118" y="10"/>
            <a:ext cx="3568372" cy="6857990"/>
          </a:xfrm>
          <a:prstGeom prst="rect">
            <a:avLst/>
          </a:prstGeom>
        </p:spPr>
      </p:pic>
    </p:spTree>
    <p:extLst>
      <p:ext uri="{BB962C8B-B14F-4D97-AF65-F5344CB8AC3E}">
        <p14:creationId xmlns:p14="http://schemas.microsoft.com/office/powerpoint/2010/main" val="2299734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5" descr="A screenshot of a cell phone&#10;&#10;Description generated with very high confidence">
            <a:extLst>
              <a:ext uri="{FF2B5EF4-FFF2-40B4-BE49-F238E27FC236}">
                <a16:creationId xmlns:a16="http://schemas.microsoft.com/office/drawing/2014/main" id="{C469464A-3D12-488D-BD05-ACCE80C53AC5}"/>
              </a:ext>
            </a:extLst>
          </p:cNvPr>
          <p:cNvPicPr>
            <a:picLocks noChangeAspect="1"/>
          </p:cNvPicPr>
          <p:nvPr/>
        </p:nvPicPr>
        <p:blipFill>
          <a:blip r:embed="rId3"/>
          <a:stretch>
            <a:fillRect/>
          </a:stretch>
        </p:blipFill>
        <p:spPr>
          <a:xfrm>
            <a:off x="3618258" y="2697747"/>
            <a:ext cx="5772006" cy="3217014"/>
          </a:xfrm>
          <a:prstGeom prst="rect">
            <a:avLst/>
          </a:prstGeom>
        </p:spPr>
      </p:pic>
      <p:sp>
        <p:nvSpPr>
          <p:cNvPr id="10" name="Title 9">
            <a:extLst>
              <a:ext uri="{FF2B5EF4-FFF2-40B4-BE49-F238E27FC236}">
                <a16:creationId xmlns:a16="http://schemas.microsoft.com/office/drawing/2014/main" id="{2390DDFD-FD44-4F4B-8A05-7F62B0EE6BD0}"/>
              </a:ext>
            </a:extLst>
          </p:cNvPr>
          <p:cNvSpPr>
            <a:spLocks noGrp="1"/>
          </p:cNvSpPr>
          <p:nvPr>
            <p:ph type="title"/>
          </p:nvPr>
        </p:nvSpPr>
        <p:spPr>
          <a:xfrm>
            <a:off x="1261872" y="332298"/>
            <a:ext cx="10053828" cy="1397124"/>
          </a:xfrm>
        </p:spPr>
        <p:txBody>
          <a:bodyPr>
            <a:noAutofit/>
          </a:bodyPr>
          <a:lstStyle/>
          <a:p>
            <a:r>
              <a:rPr lang="en-US" sz="3200" dirty="0"/>
              <a:t>Dependence on meteorological variables (Findings obtained from CTM perturbation studies)</a:t>
            </a:r>
          </a:p>
        </p:txBody>
      </p:sp>
      <p:sp>
        <p:nvSpPr>
          <p:cNvPr id="7" name="TextBox 6">
            <a:extLst>
              <a:ext uri="{FF2B5EF4-FFF2-40B4-BE49-F238E27FC236}">
                <a16:creationId xmlns:a16="http://schemas.microsoft.com/office/drawing/2014/main" id="{E3829514-51FC-49BD-A82F-002C69F0C4CE}"/>
              </a:ext>
            </a:extLst>
          </p:cNvPr>
          <p:cNvSpPr txBox="1"/>
          <p:nvPr/>
        </p:nvSpPr>
        <p:spPr>
          <a:xfrm>
            <a:off x="3736051" y="5870720"/>
            <a:ext cx="3371653"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595959"/>
                </a:solidFill>
              </a:rPr>
              <a:t>Jacob and winner, 2009. </a:t>
            </a:r>
            <a:endParaRPr lang="en-US" dirty="0"/>
          </a:p>
        </p:txBody>
      </p:sp>
      <p:grpSp>
        <p:nvGrpSpPr>
          <p:cNvPr id="106" name="קבוצה 105">
            <a:extLst>
              <a:ext uri="{FF2B5EF4-FFF2-40B4-BE49-F238E27FC236}">
                <a16:creationId xmlns:a16="http://schemas.microsoft.com/office/drawing/2014/main" id="{5BE096EE-B5A0-4168-99EE-3427EE60374E}"/>
              </a:ext>
            </a:extLst>
          </p:cNvPr>
          <p:cNvGrpSpPr/>
          <p:nvPr/>
        </p:nvGrpSpPr>
        <p:grpSpPr>
          <a:xfrm>
            <a:off x="656181" y="1876666"/>
            <a:ext cx="3044732" cy="1885806"/>
            <a:chOff x="656181" y="1876666"/>
            <a:chExt cx="3044732" cy="1885806"/>
          </a:xfrm>
        </p:grpSpPr>
        <p:cxnSp>
          <p:nvCxnSpPr>
            <p:cNvPr id="13" name="מחבר חץ ישר 12">
              <a:extLst>
                <a:ext uri="{FF2B5EF4-FFF2-40B4-BE49-F238E27FC236}">
                  <a16:creationId xmlns:a16="http://schemas.microsoft.com/office/drawing/2014/main" id="{A9F87CE9-A32D-4BA3-AC2D-FEB5DF0A5F9B}"/>
                </a:ext>
              </a:extLst>
            </p:cNvPr>
            <p:cNvCxnSpPr>
              <a:cxnSpLocks/>
              <a:endCxn id="14" idx="3"/>
            </p:cNvCxnSpPr>
            <p:nvPr/>
          </p:nvCxnSpPr>
          <p:spPr>
            <a:xfrm flipH="1" flipV="1">
              <a:off x="2771637" y="2569164"/>
              <a:ext cx="929276" cy="11933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5F0801F-25DA-43EB-9B73-92D26BE48B0D}"/>
                </a:ext>
              </a:extLst>
            </p:cNvPr>
            <p:cNvSpPr txBox="1"/>
            <p:nvPr/>
          </p:nvSpPr>
          <p:spPr>
            <a:xfrm>
              <a:off x="656181" y="1876666"/>
              <a:ext cx="2115456" cy="1384995"/>
            </a:xfrm>
            <a:prstGeom prst="rect">
              <a:avLst/>
            </a:prstGeom>
            <a:noFill/>
            <a:ln>
              <a:solidFill>
                <a:schemeClr val="accent1"/>
              </a:solidFill>
            </a:ln>
          </p:spPr>
          <p:txBody>
            <a:bodyPr wrap="square" rtlCol="1">
              <a:spAutoFit/>
            </a:bodyPr>
            <a:lstStyle/>
            <a:p>
              <a:r>
                <a:rPr lang="en-US" sz="1200" b="1" dirty="0">
                  <a:solidFill>
                    <a:schemeClr val="accent1"/>
                  </a:solidFill>
                </a:rPr>
                <a:t>Regional stagnation </a:t>
              </a:r>
              <a:r>
                <a:rPr lang="en-US" sz="1200" dirty="0">
                  <a:solidFill>
                    <a:schemeClr val="accent1"/>
                  </a:solidFill>
                </a:rPr>
                <a:t>– </a:t>
              </a:r>
              <a:r>
                <a:rPr lang="en-US" sz="1200" dirty="0">
                  <a:solidFill>
                    <a:schemeClr val="tx2"/>
                  </a:solidFill>
                </a:rPr>
                <a:t>cold fronts formed by mid-latitudes cyclones are responsible for pollutant ventilation in North America, Europe and Eastern Asia </a:t>
              </a:r>
              <a:endParaRPr lang="he-IL" sz="1200" dirty="0">
                <a:solidFill>
                  <a:schemeClr val="tx2"/>
                </a:solidFill>
              </a:endParaRPr>
            </a:p>
          </p:txBody>
        </p:sp>
      </p:grpSp>
      <p:grpSp>
        <p:nvGrpSpPr>
          <p:cNvPr id="114" name="קבוצה 113">
            <a:extLst>
              <a:ext uri="{FF2B5EF4-FFF2-40B4-BE49-F238E27FC236}">
                <a16:creationId xmlns:a16="http://schemas.microsoft.com/office/drawing/2014/main" id="{A442847B-02B0-4708-9FD1-97C0BEB047E9}"/>
              </a:ext>
            </a:extLst>
          </p:cNvPr>
          <p:cNvGrpSpPr/>
          <p:nvPr/>
        </p:nvGrpSpPr>
        <p:grpSpPr>
          <a:xfrm>
            <a:off x="3465060" y="1563238"/>
            <a:ext cx="5606084" cy="4817446"/>
            <a:chOff x="3465060" y="1563238"/>
            <a:chExt cx="5606084" cy="4817446"/>
          </a:xfrm>
        </p:grpSpPr>
        <p:grpSp>
          <p:nvGrpSpPr>
            <p:cNvPr id="108" name="קבוצה 107">
              <a:extLst>
                <a:ext uri="{FF2B5EF4-FFF2-40B4-BE49-F238E27FC236}">
                  <a16:creationId xmlns:a16="http://schemas.microsoft.com/office/drawing/2014/main" id="{384AC83C-F9D0-40E7-83EC-3396C366774E}"/>
                </a:ext>
              </a:extLst>
            </p:cNvPr>
            <p:cNvGrpSpPr/>
            <p:nvPr/>
          </p:nvGrpSpPr>
          <p:grpSpPr>
            <a:xfrm>
              <a:off x="3465060" y="1563238"/>
              <a:ext cx="4165336" cy="2088085"/>
              <a:chOff x="3465060" y="1563238"/>
              <a:chExt cx="4165336" cy="2088085"/>
            </a:xfrm>
          </p:grpSpPr>
          <p:cxnSp>
            <p:nvCxnSpPr>
              <p:cNvPr id="6" name="מחבר חץ ישר 5">
                <a:extLst>
                  <a:ext uri="{FF2B5EF4-FFF2-40B4-BE49-F238E27FC236}">
                    <a16:creationId xmlns:a16="http://schemas.microsoft.com/office/drawing/2014/main" id="{5FC548D5-1EA1-49DD-A3E9-1AF32AB2B96E}"/>
                  </a:ext>
                </a:extLst>
              </p:cNvPr>
              <p:cNvCxnSpPr>
                <a:cxnSpLocks/>
                <a:endCxn id="12" idx="2"/>
              </p:cNvCxnSpPr>
              <p:nvPr/>
            </p:nvCxnSpPr>
            <p:spPr>
              <a:xfrm flipV="1">
                <a:off x="4660663" y="2578901"/>
                <a:ext cx="887065" cy="10724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DBDC9ABE-E2C5-41F3-B5D0-2BF587963C92}"/>
                  </a:ext>
                </a:extLst>
              </p:cNvPr>
              <p:cNvSpPr txBox="1"/>
              <p:nvPr/>
            </p:nvSpPr>
            <p:spPr>
              <a:xfrm>
                <a:off x="3465060" y="1563238"/>
                <a:ext cx="4165336" cy="1015663"/>
              </a:xfrm>
              <a:prstGeom prst="rect">
                <a:avLst/>
              </a:prstGeom>
              <a:noFill/>
              <a:ln>
                <a:solidFill>
                  <a:schemeClr val="accent1"/>
                </a:solidFill>
              </a:ln>
            </p:spPr>
            <p:txBody>
              <a:bodyPr wrap="square" rtlCol="1">
                <a:spAutoFit/>
              </a:bodyPr>
              <a:lstStyle/>
              <a:p>
                <a:r>
                  <a:rPr lang="en-US" sz="1200" b="1" dirty="0">
                    <a:solidFill>
                      <a:schemeClr val="accent1"/>
                    </a:solidFill>
                  </a:rPr>
                  <a:t>temp. - </a:t>
                </a:r>
                <a:r>
                  <a:rPr lang="en-US" sz="1200" dirty="0">
                    <a:solidFill>
                      <a:schemeClr val="accent1"/>
                    </a:solidFill>
                  </a:rPr>
                  <a:t>Highly correlative with high ozone values in polluted areas due to peroxyacetyl-nitrate (PAN) and biogenic isoprene. </a:t>
                </a:r>
                <a:r>
                  <a:rPr lang="en-US" sz="1200" dirty="0">
                    <a:solidFill>
                      <a:srgbClr val="7030A0"/>
                    </a:solidFill>
                  </a:rPr>
                  <a:t>The effect depend on PM component. Sulfate increase with temp. (faster oxidation of SO</a:t>
                </a:r>
                <a:r>
                  <a:rPr lang="en-US" sz="1200" baseline="-25000" dirty="0">
                    <a:solidFill>
                      <a:srgbClr val="7030A0"/>
                    </a:solidFill>
                  </a:rPr>
                  <a:t>2</a:t>
                </a:r>
                <a:r>
                  <a:rPr lang="en-US" sz="1200" dirty="0">
                    <a:solidFill>
                      <a:srgbClr val="7030A0"/>
                    </a:solidFill>
                  </a:rPr>
                  <a:t>), nitrate shift from particle phase to gas phase. </a:t>
                </a:r>
                <a:endParaRPr lang="he-IL" sz="1200" dirty="0">
                  <a:solidFill>
                    <a:srgbClr val="7030A0"/>
                  </a:solidFill>
                </a:endParaRPr>
              </a:p>
            </p:txBody>
          </p:sp>
        </p:grpSp>
        <p:sp>
          <p:nvSpPr>
            <p:cNvPr id="38" name="מלבן 37">
              <a:extLst>
                <a:ext uri="{FF2B5EF4-FFF2-40B4-BE49-F238E27FC236}">
                  <a16:creationId xmlns:a16="http://schemas.microsoft.com/office/drawing/2014/main" id="{68779480-E6B4-4C66-9EB0-80379A0D7D23}"/>
                </a:ext>
              </a:extLst>
            </p:cNvPr>
            <p:cNvSpPr/>
            <p:nvPr/>
          </p:nvSpPr>
          <p:spPr>
            <a:xfrm>
              <a:off x="6696244" y="6042130"/>
              <a:ext cx="2374900" cy="338554"/>
            </a:xfrm>
            <a:prstGeom prst="rect">
              <a:avLst/>
            </a:prstGeom>
            <a:solidFill>
              <a:schemeClr val="bg1">
                <a:lumMod val="85000"/>
              </a:schemeClr>
            </a:solidFill>
            <a:ln w="28575">
              <a:solidFill>
                <a:schemeClr val="tx1"/>
              </a:solidFill>
            </a:ln>
          </p:spPr>
          <p:txBody>
            <a:bodyPr wrap="square">
              <a:spAutoFit/>
            </a:bodyPr>
            <a:lstStyle/>
            <a:p>
              <a:r>
                <a:rPr lang="en-US" sz="1600" b="1" dirty="0">
                  <a:solidFill>
                    <a:schemeClr val="accent1"/>
                  </a:solidFill>
                </a:rPr>
                <a:t>Ozone  </a:t>
              </a:r>
              <a:r>
                <a:rPr lang="en-US" sz="1600" b="1" dirty="0">
                  <a:solidFill>
                    <a:srgbClr val="7030A0"/>
                  </a:solidFill>
                </a:rPr>
                <a:t>PM   </a:t>
              </a:r>
              <a:r>
                <a:rPr lang="en-US" sz="1600" b="1" dirty="0">
                  <a:solidFill>
                    <a:schemeClr val="tx2"/>
                  </a:solidFill>
                </a:rPr>
                <a:t>general</a:t>
              </a:r>
              <a:endParaRPr lang="he-IL" sz="1600" b="1" dirty="0">
                <a:solidFill>
                  <a:schemeClr val="tx2"/>
                </a:solidFill>
              </a:endParaRPr>
            </a:p>
          </p:txBody>
        </p:sp>
      </p:grpSp>
      <p:grpSp>
        <p:nvGrpSpPr>
          <p:cNvPr id="107" name="קבוצה 106">
            <a:extLst>
              <a:ext uri="{FF2B5EF4-FFF2-40B4-BE49-F238E27FC236}">
                <a16:creationId xmlns:a16="http://schemas.microsoft.com/office/drawing/2014/main" id="{8CEEDDD6-2ED5-4EB6-92AC-C8A5E69DC088}"/>
              </a:ext>
            </a:extLst>
          </p:cNvPr>
          <p:cNvGrpSpPr/>
          <p:nvPr/>
        </p:nvGrpSpPr>
        <p:grpSpPr>
          <a:xfrm>
            <a:off x="656181" y="3350830"/>
            <a:ext cx="3070809" cy="3069722"/>
            <a:chOff x="656181" y="3350830"/>
            <a:chExt cx="3070809" cy="3069722"/>
          </a:xfrm>
        </p:grpSpPr>
        <p:cxnSp>
          <p:nvCxnSpPr>
            <p:cNvPr id="16" name="מחבר חץ ישר 15">
              <a:extLst>
                <a:ext uri="{FF2B5EF4-FFF2-40B4-BE49-F238E27FC236}">
                  <a16:creationId xmlns:a16="http://schemas.microsoft.com/office/drawing/2014/main" id="{C620D9DA-AE57-4286-AB4A-082A3A3E97F3}"/>
                </a:ext>
              </a:extLst>
            </p:cNvPr>
            <p:cNvCxnSpPr>
              <a:cxnSpLocks/>
              <a:endCxn id="17" idx="3"/>
            </p:cNvCxnSpPr>
            <p:nvPr/>
          </p:nvCxnSpPr>
          <p:spPr>
            <a:xfrm flipH="1">
              <a:off x="2770373" y="4047053"/>
              <a:ext cx="458278" cy="886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1B915C6F-AF3F-4AD7-98D1-3EE637A07837}"/>
                </a:ext>
              </a:extLst>
            </p:cNvPr>
            <p:cNvSpPr txBox="1"/>
            <p:nvPr/>
          </p:nvSpPr>
          <p:spPr>
            <a:xfrm>
              <a:off x="669467" y="3350830"/>
              <a:ext cx="2100906" cy="1569660"/>
            </a:xfrm>
            <a:prstGeom prst="rect">
              <a:avLst/>
            </a:prstGeom>
            <a:noFill/>
            <a:ln>
              <a:solidFill>
                <a:schemeClr val="accent1"/>
              </a:solidFill>
            </a:ln>
          </p:spPr>
          <p:txBody>
            <a:bodyPr wrap="square" rtlCol="1">
              <a:spAutoFit/>
            </a:bodyPr>
            <a:lstStyle/>
            <a:p>
              <a:r>
                <a:rPr lang="en-US" sz="1200" b="1" dirty="0">
                  <a:solidFill>
                    <a:schemeClr val="accent1"/>
                  </a:solidFill>
                </a:rPr>
                <a:t>Wind speed </a:t>
              </a:r>
              <a:r>
                <a:rPr lang="en-US" sz="1200" dirty="0">
                  <a:solidFill>
                    <a:schemeClr val="accent1"/>
                  </a:solidFill>
                </a:rPr>
                <a:t>– weaker wind speed in polluted areas cause ozone to increase due to longer reaction time. </a:t>
              </a:r>
              <a:r>
                <a:rPr lang="en-US" sz="1200" dirty="0">
                  <a:solidFill>
                    <a:srgbClr val="7030A0"/>
                  </a:solidFill>
                </a:rPr>
                <a:t>Stronger effect on PM because of lower background concentrations</a:t>
              </a:r>
              <a:endParaRPr lang="he-IL" sz="1200" dirty="0">
                <a:solidFill>
                  <a:schemeClr val="accent1"/>
                </a:solidFill>
              </a:endParaRPr>
            </a:p>
          </p:txBody>
        </p:sp>
        <p:sp>
          <p:nvSpPr>
            <p:cNvPr id="23" name="TextBox 22">
              <a:extLst>
                <a:ext uri="{FF2B5EF4-FFF2-40B4-BE49-F238E27FC236}">
                  <a16:creationId xmlns:a16="http://schemas.microsoft.com/office/drawing/2014/main" id="{1201495F-A505-4AA1-AF24-588481467783}"/>
                </a:ext>
              </a:extLst>
            </p:cNvPr>
            <p:cNvSpPr txBox="1"/>
            <p:nvPr/>
          </p:nvSpPr>
          <p:spPr>
            <a:xfrm>
              <a:off x="656181" y="5035557"/>
              <a:ext cx="2115456" cy="1384995"/>
            </a:xfrm>
            <a:prstGeom prst="rect">
              <a:avLst/>
            </a:prstGeom>
            <a:noFill/>
            <a:ln>
              <a:solidFill>
                <a:schemeClr val="accent1"/>
              </a:solidFill>
            </a:ln>
          </p:spPr>
          <p:txBody>
            <a:bodyPr wrap="square" rtlCol="1">
              <a:spAutoFit/>
            </a:bodyPr>
            <a:lstStyle/>
            <a:p>
              <a:r>
                <a:rPr lang="en-US" sz="1200" b="1" dirty="0">
                  <a:solidFill>
                    <a:schemeClr val="accent1"/>
                  </a:solidFill>
                </a:rPr>
                <a:t>Mixing depth – </a:t>
              </a:r>
              <a:r>
                <a:rPr lang="en-US" sz="1200" dirty="0">
                  <a:solidFill>
                    <a:schemeClr val="accent1"/>
                  </a:solidFill>
                </a:rPr>
                <a:t>positive when surface ozone is low, negative when high. </a:t>
              </a:r>
              <a:r>
                <a:rPr lang="en-US" sz="1200" b="1" dirty="0">
                  <a:solidFill>
                    <a:schemeClr val="accent1"/>
                  </a:solidFill>
                </a:rPr>
                <a:t> </a:t>
              </a:r>
              <a:r>
                <a:rPr lang="en-US" sz="1200" dirty="0">
                  <a:solidFill>
                    <a:srgbClr val="7030A0"/>
                  </a:solidFill>
                </a:rPr>
                <a:t>Strong diluting effect. </a:t>
              </a:r>
              <a:r>
                <a:rPr lang="en-US" sz="1200" dirty="0">
                  <a:solidFill>
                    <a:schemeClr val="tx2"/>
                  </a:solidFill>
                </a:rPr>
                <a:t>Increasing mixing depth is generally associated with decrease in precipitation</a:t>
              </a:r>
              <a:endParaRPr lang="he-IL" sz="1200" b="1" dirty="0">
                <a:solidFill>
                  <a:schemeClr val="tx2"/>
                </a:solidFill>
              </a:endParaRPr>
            </a:p>
          </p:txBody>
        </p:sp>
        <p:cxnSp>
          <p:nvCxnSpPr>
            <p:cNvPr id="28" name="מחבר חץ ישר 27">
              <a:extLst>
                <a:ext uri="{FF2B5EF4-FFF2-40B4-BE49-F238E27FC236}">
                  <a16:creationId xmlns:a16="http://schemas.microsoft.com/office/drawing/2014/main" id="{99532434-306B-4EEC-80B6-F825BD76BF2C}"/>
                </a:ext>
              </a:extLst>
            </p:cNvPr>
            <p:cNvCxnSpPr>
              <a:cxnSpLocks/>
              <a:endCxn id="23" idx="3"/>
            </p:cNvCxnSpPr>
            <p:nvPr/>
          </p:nvCxnSpPr>
          <p:spPr>
            <a:xfrm flipH="1">
              <a:off x="2771637" y="4182934"/>
              <a:ext cx="537538" cy="15451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מלבן 36">
              <a:extLst>
                <a:ext uri="{FF2B5EF4-FFF2-40B4-BE49-F238E27FC236}">
                  <a16:creationId xmlns:a16="http://schemas.microsoft.com/office/drawing/2014/main" id="{43DCCB4A-BB02-4C11-8057-E5A3CA7AEA57}"/>
                </a:ext>
              </a:extLst>
            </p:cNvPr>
            <p:cNvSpPr/>
            <p:nvPr/>
          </p:nvSpPr>
          <p:spPr>
            <a:xfrm>
              <a:off x="2747388" y="3704804"/>
              <a:ext cx="962524" cy="261610"/>
            </a:xfrm>
            <a:prstGeom prst="rect">
              <a:avLst/>
            </a:prstGeom>
          </p:spPr>
          <p:txBody>
            <a:bodyPr wrap="square">
              <a:spAutoFit/>
            </a:bodyPr>
            <a:lstStyle/>
            <a:p>
              <a:r>
                <a:rPr lang="en-US" sz="1050" dirty="0">
                  <a:solidFill>
                    <a:schemeClr val="accent1"/>
                  </a:solidFill>
                </a:rPr>
                <a:t>ventilation</a:t>
              </a:r>
              <a:endParaRPr lang="he-IL" sz="1200" dirty="0"/>
            </a:p>
          </p:txBody>
        </p:sp>
        <p:sp>
          <p:nvSpPr>
            <p:cNvPr id="42" name="סוגר מרובע שמאלי 41">
              <a:extLst>
                <a:ext uri="{FF2B5EF4-FFF2-40B4-BE49-F238E27FC236}">
                  <a16:creationId xmlns:a16="http://schemas.microsoft.com/office/drawing/2014/main" id="{CE0EBBCA-029F-403C-A759-42FBCCA03759}"/>
                </a:ext>
              </a:extLst>
            </p:cNvPr>
            <p:cNvSpPr/>
            <p:nvPr/>
          </p:nvSpPr>
          <p:spPr>
            <a:xfrm>
              <a:off x="3254202" y="3910792"/>
              <a:ext cx="472788" cy="261610"/>
            </a:xfrm>
            <a:prstGeom prst="leftBracket">
              <a:avLst/>
            </a:prstGeom>
          </p:spPr>
          <p:style>
            <a:lnRef idx="1">
              <a:schemeClr val="accent1"/>
            </a:lnRef>
            <a:fillRef idx="0">
              <a:schemeClr val="accent1"/>
            </a:fillRef>
            <a:effectRef idx="0">
              <a:schemeClr val="accent1"/>
            </a:effectRef>
            <a:fontRef idx="minor">
              <a:schemeClr val="tx1"/>
            </a:fontRef>
          </p:style>
          <p:txBody>
            <a:bodyPr rtlCol="1" anchor="ctr"/>
            <a:lstStyle/>
            <a:p>
              <a:pPr algn="ctr"/>
              <a:endParaRPr lang="he-IL"/>
            </a:p>
          </p:txBody>
        </p:sp>
      </p:grpSp>
      <p:grpSp>
        <p:nvGrpSpPr>
          <p:cNvPr id="111" name="קבוצה 110">
            <a:extLst>
              <a:ext uri="{FF2B5EF4-FFF2-40B4-BE49-F238E27FC236}">
                <a16:creationId xmlns:a16="http://schemas.microsoft.com/office/drawing/2014/main" id="{2D7EB61B-D88E-4114-BAB6-59E02925E559}"/>
              </a:ext>
            </a:extLst>
          </p:cNvPr>
          <p:cNvGrpSpPr/>
          <p:nvPr/>
        </p:nvGrpSpPr>
        <p:grpSpPr>
          <a:xfrm>
            <a:off x="4482077" y="1568667"/>
            <a:ext cx="6514188" cy="2844549"/>
            <a:chOff x="4482077" y="1568667"/>
            <a:chExt cx="6514188" cy="2844549"/>
          </a:xfrm>
        </p:grpSpPr>
        <p:sp>
          <p:nvSpPr>
            <p:cNvPr id="19" name="TextBox 18">
              <a:extLst>
                <a:ext uri="{FF2B5EF4-FFF2-40B4-BE49-F238E27FC236}">
                  <a16:creationId xmlns:a16="http://schemas.microsoft.com/office/drawing/2014/main" id="{602C5DE1-F16F-488B-909E-D4EA378B5D8B}"/>
                </a:ext>
              </a:extLst>
            </p:cNvPr>
            <p:cNvSpPr txBox="1"/>
            <p:nvPr/>
          </p:nvSpPr>
          <p:spPr>
            <a:xfrm>
              <a:off x="7949831" y="1568667"/>
              <a:ext cx="3046434" cy="1200329"/>
            </a:xfrm>
            <a:prstGeom prst="rect">
              <a:avLst/>
            </a:prstGeom>
            <a:noFill/>
            <a:ln>
              <a:solidFill>
                <a:schemeClr val="accent1"/>
              </a:solidFill>
            </a:ln>
          </p:spPr>
          <p:txBody>
            <a:bodyPr wrap="square" rtlCol="1">
              <a:spAutoFit/>
            </a:bodyPr>
            <a:lstStyle/>
            <a:p>
              <a:r>
                <a:rPr lang="en-US" sz="1200" b="1" dirty="0">
                  <a:solidFill>
                    <a:schemeClr val="accent1"/>
                  </a:solidFill>
                </a:rPr>
                <a:t>Humidity</a:t>
              </a:r>
              <a:r>
                <a:rPr lang="en-US" sz="1200" dirty="0">
                  <a:solidFill>
                    <a:schemeClr val="accent1"/>
                  </a:solidFill>
                </a:rPr>
                <a:t> </a:t>
              </a:r>
              <a:r>
                <a:rPr lang="en-US" sz="1200" b="1" dirty="0">
                  <a:solidFill>
                    <a:schemeClr val="accent1"/>
                  </a:solidFill>
                </a:rPr>
                <a:t>– </a:t>
              </a:r>
              <a:r>
                <a:rPr lang="en-US" sz="1200" dirty="0">
                  <a:solidFill>
                    <a:schemeClr val="accent1"/>
                  </a:solidFill>
                </a:rPr>
                <a:t>increase in water vapor increases ozone loss, but can increase its formation under polluted conditions. Drought = less dry deposition. </a:t>
              </a:r>
              <a:r>
                <a:rPr lang="en-US" sz="1200" dirty="0">
                  <a:solidFill>
                    <a:srgbClr val="7030A0"/>
                  </a:solidFill>
                </a:rPr>
                <a:t>Positive effect – increase PM water content and the uptake of nitrate. </a:t>
              </a:r>
              <a:endParaRPr lang="he-IL" sz="1200" dirty="0">
                <a:solidFill>
                  <a:schemeClr val="accent1"/>
                </a:solidFill>
              </a:endParaRPr>
            </a:p>
          </p:txBody>
        </p:sp>
        <p:grpSp>
          <p:nvGrpSpPr>
            <p:cNvPr id="76" name="קבוצה 75">
              <a:extLst>
                <a:ext uri="{FF2B5EF4-FFF2-40B4-BE49-F238E27FC236}">
                  <a16:creationId xmlns:a16="http://schemas.microsoft.com/office/drawing/2014/main" id="{E25761E2-25A8-46ED-9C38-85CF1B0732C7}"/>
                </a:ext>
              </a:extLst>
            </p:cNvPr>
            <p:cNvGrpSpPr/>
            <p:nvPr/>
          </p:nvGrpSpPr>
          <p:grpSpPr>
            <a:xfrm>
              <a:off x="4482077" y="2802421"/>
              <a:ext cx="5000580" cy="1610795"/>
              <a:chOff x="4507477" y="2751621"/>
              <a:chExt cx="5000580" cy="1610795"/>
            </a:xfrm>
          </p:grpSpPr>
          <p:cxnSp>
            <p:nvCxnSpPr>
              <p:cNvPr id="20" name="מחבר חץ ישר 19">
                <a:extLst>
                  <a:ext uri="{FF2B5EF4-FFF2-40B4-BE49-F238E27FC236}">
                    <a16:creationId xmlns:a16="http://schemas.microsoft.com/office/drawing/2014/main" id="{C012CDE7-961A-49F5-BD5B-A943160459DC}"/>
                  </a:ext>
                </a:extLst>
              </p:cNvPr>
              <p:cNvCxnSpPr>
                <a:cxnSpLocks/>
              </p:cNvCxnSpPr>
              <p:nvPr/>
            </p:nvCxnSpPr>
            <p:spPr>
              <a:xfrm flipV="1">
                <a:off x="7978574" y="2751621"/>
                <a:ext cx="1529483" cy="6361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מחבר ישר 61">
                <a:extLst>
                  <a:ext uri="{FF2B5EF4-FFF2-40B4-BE49-F238E27FC236}">
                    <a16:creationId xmlns:a16="http://schemas.microsoft.com/office/drawing/2014/main" id="{CC72B2CA-4235-40A4-B688-9BDBE4B5EE0D}"/>
                  </a:ext>
                </a:extLst>
              </p:cNvPr>
              <p:cNvCxnSpPr>
                <a:cxnSpLocks/>
              </p:cNvCxnSpPr>
              <p:nvPr/>
            </p:nvCxnSpPr>
            <p:spPr>
              <a:xfrm flipV="1">
                <a:off x="4507477" y="4362415"/>
                <a:ext cx="3471097"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מחבר ישר 69">
                <a:extLst>
                  <a:ext uri="{FF2B5EF4-FFF2-40B4-BE49-F238E27FC236}">
                    <a16:creationId xmlns:a16="http://schemas.microsoft.com/office/drawing/2014/main" id="{4951795E-2F75-4C9E-9A70-F9FD50C67E79}"/>
                  </a:ext>
                </a:extLst>
              </p:cNvPr>
              <p:cNvCxnSpPr>
                <a:cxnSpLocks/>
              </p:cNvCxnSpPr>
              <p:nvPr/>
            </p:nvCxnSpPr>
            <p:spPr>
              <a:xfrm flipV="1">
                <a:off x="7978574" y="3390900"/>
                <a:ext cx="0" cy="971516"/>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112" name="קבוצה 111">
            <a:extLst>
              <a:ext uri="{FF2B5EF4-FFF2-40B4-BE49-F238E27FC236}">
                <a16:creationId xmlns:a16="http://schemas.microsoft.com/office/drawing/2014/main" id="{7501AB11-564C-4727-97AD-BA3DEC1B259F}"/>
              </a:ext>
            </a:extLst>
          </p:cNvPr>
          <p:cNvGrpSpPr/>
          <p:nvPr/>
        </p:nvGrpSpPr>
        <p:grpSpPr>
          <a:xfrm>
            <a:off x="4623377" y="3235444"/>
            <a:ext cx="6444657" cy="1361160"/>
            <a:chOff x="4623377" y="3235444"/>
            <a:chExt cx="6444657" cy="1361160"/>
          </a:xfrm>
        </p:grpSpPr>
        <p:sp>
          <p:nvSpPr>
            <p:cNvPr id="24" name="TextBox 23">
              <a:extLst>
                <a:ext uri="{FF2B5EF4-FFF2-40B4-BE49-F238E27FC236}">
                  <a16:creationId xmlns:a16="http://schemas.microsoft.com/office/drawing/2014/main" id="{1B3D1482-B6AD-4CE6-A913-2189CC85548C}"/>
                </a:ext>
              </a:extLst>
            </p:cNvPr>
            <p:cNvSpPr txBox="1"/>
            <p:nvPr/>
          </p:nvSpPr>
          <p:spPr>
            <a:xfrm>
              <a:off x="9499330" y="3235444"/>
              <a:ext cx="1568704" cy="1200329"/>
            </a:xfrm>
            <a:prstGeom prst="rect">
              <a:avLst/>
            </a:prstGeom>
            <a:noFill/>
            <a:ln>
              <a:solidFill>
                <a:schemeClr val="accent1"/>
              </a:solidFill>
            </a:ln>
          </p:spPr>
          <p:txBody>
            <a:bodyPr wrap="square" rtlCol="1">
              <a:spAutoFit/>
            </a:bodyPr>
            <a:lstStyle/>
            <a:p>
              <a:r>
                <a:rPr lang="en-US" sz="1200" b="1" dirty="0">
                  <a:solidFill>
                    <a:schemeClr val="accent1"/>
                  </a:solidFill>
                </a:rPr>
                <a:t>Cloud cover – </a:t>
              </a:r>
              <a:r>
                <a:rPr lang="en-US" sz="1200" dirty="0">
                  <a:solidFill>
                    <a:schemeClr val="accent1"/>
                  </a:solidFill>
                </a:rPr>
                <a:t>less clouds, more solar radiation, more surface ozone formation and loss. </a:t>
              </a:r>
              <a:r>
                <a:rPr lang="en-US" sz="1200" dirty="0">
                  <a:solidFill>
                    <a:srgbClr val="7030A0"/>
                  </a:solidFill>
                </a:rPr>
                <a:t>Little sensitivity.</a:t>
              </a:r>
              <a:r>
                <a:rPr lang="en-US" sz="1200" dirty="0">
                  <a:solidFill>
                    <a:schemeClr val="accent1"/>
                  </a:solidFill>
                </a:rPr>
                <a:t>  </a:t>
              </a:r>
              <a:endParaRPr lang="he-IL" sz="1200" b="1" dirty="0">
                <a:solidFill>
                  <a:schemeClr val="accent1"/>
                </a:solidFill>
              </a:endParaRPr>
            </a:p>
          </p:txBody>
        </p:sp>
        <p:grpSp>
          <p:nvGrpSpPr>
            <p:cNvPr id="87" name="קבוצה 86">
              <a:extLst>
                <a:ext uri="{FF2B5EF4-FFF2-40B4-BE49-F238E27FC236}">
                  <a16:creationId xmlns:a16="http://schemas.microsoft.com/office/drawing/2014/main" id="{FE244BC8-5327-405D-A0B4-A4119737C65D}"/>
                </a:ext>
              </a:extLst>
            </p:cNvPr>
            <p:cNvGrpSpPr/>
            <p:nvPr/>
          </p:nvGrpSpPr>
          <p:grpSpPr>
            <a:xfrm>
              <a:off x="4623377" y="3863322"/>
              <a:ext cx="4885358" cy="733282"/>
              <a:chOff x="4623377" y="3863322"/>
              <a:chExt cx="4885358" cy="733282"/>
            </a:xfrm>
          </p:grpSpPr>
          <p:cxnSp>
            <p:nvCxnSpPr>
              <p:cNvPr id="81" name="מחבר חץ ישר 80">
                <a:extLst>
                  <a:ext uri="{FF2B5EF4-FFF2-40B4-BE49-F238E27FC236}">
                    <a16:creationId xmlns:a16="http://schemas.microsoft.com/office/drawing/2014/main" id="{6108DEBC-814E-4674-9D5E-7F8C1EC91FE5}"/>
                  </a:ext>
                </a:extLst>
              </p:cNvPr>
              <p:cNvCxnSpPr>
                <a:cxnSpLocks/>
              </p:cNvCxnSpPr>
              <p:nvPr/>
            </p:nvCxnSpPr>
            <p:spPr>
              <a:xfrm flipV="1">
                <a:off x="8094474" y="3863322"/>
                <a:ext cx="1414261" cy="5435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מחבר ישר 81">
                <a:extLst>
                  <a:ext uri="{FF2B5EF4-FFF2-40B4-BE49-F238E27FC236}">
                    <a16:creationId xmlns:a16="http://schemas.microsoft.com/office/drawing/2014/main" id="{725E0331-78E0-41A7-8CA1-D3A3A3C7B67C}"/>
                  </a:ext>
                </a:extLst>
              </p:cNvPr>
              <p:cNvCxnSpPr>
                <a:cxnSpLocks/>
              </p:cNvCxnSpPr>
              <p:nvPr/>
            </p:nvCxnSpPr>
            <p:spPr>
              <a:xfrm flipV="1">
                <a:off x="4623377" y="4596603"/>
                <a:ext cx="3471097" cy="1"/>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83" name="מחבר ישר 82">
            <a:extLst>
              <a:ext uri="{FF2B5EF4-FFF2-40B4-BE49-F238E27FC236}">
                <a16:creationId xmlns:a16="http://schemas.microsoft.com/office/drawing/2014/main" id="{0A1CDB24-4154-447A-ADE8-D55A46E87E86}"/>
              </a:ext>
            </a:extLst>
          </p:cNvPr>
          <p:cNvCxnSpPr>
            <a:cxnSpLocks/>
          </p:cNvCxnSpPr>
          <p:nvPr/>
        </p:nvCxnSpPr>
        <p:spPr>
          <a:xfrm flipV="1">
            <a:off x="8094474" y="4406882"/>
            <a:ext cx="0" cy="189723"/>
          </a:xfrm>
          <a:prstGeom prst="line">
            <a:avLst/>
          </a:prstGeom>
        </p:spPr>
        <p:style>
          <a:lnRef idx="1">
            <a:schemeClr val="accent1"/>
          </a:lnRef>
          <a:fillRef idx="0">
            <a:schemeClr val="accent1"/>
          </a:fillRef>
          <a:effectRef idx="0">
            <a:schemeClr val="accent1"/>
          </a:effectRef>
          <a:fontRef idx="minor">
            <a:schemeClr val="tx1"/>
          </a:fontRef>
        </p:style>
      </p:cxnSp>
      <p:grpSp>
        <p:nvGrpSpPr>
          <p:cNvPr id="113" name="קבוצה 112">
            <a:extLst>
              <a:ext uri="{FF2B5EF4-FFF2-40B4-BE49-F238E27FC236}">
                <a16:creationId xmlns:a16="http://schemas.microsoft.com/office/drawing/2014/main" id="{3FA7C5B0-7E10-4997-9E19-3F6449A38447}"/>
              </a:ext>
            </a:extLst>
          </p:cNvPr>
          <p:cNvGrpSpPr/>
          <p:nvPr/>
        </p:nvGrpSpPr>
        <p:grpSpPr>
          <a:xfrm>
            <a:off x="3465060" y="4724026"/>
            <a:ext cx="7611701" cy="1799648"/>
            <a:chOff x="3465060" y="4724026"/>
            <a:chExt cx="7611701" cy="1799648"/>
          </a:xfrm>
        </p:grpSpPr>
        <p:sp>
          <p:nvSpPr>
            <p:cNvPr id="25" name="TextBox 24">
              <a:extLst>
                <a:ext uri="{FF2B5EF4-FFF2-40B4-BE49-F238E27FC236}">
                  <a16:creationId xmlns:a16="http://schemas.microsoft.com/office/drawing/2014/main" id="{74B337F4-E3F9-4217-9F20-59AB3DD0D789}"/>
                </a:ext>
              </a:extLst>
            </p:cNvPr>
            <p:cNvSpPr txBox="1"/>
            <p:nvPr/>
          </p:nvSpPr>
          <p:spPr>
            <a:xfrm>
              <a:off x="9508057" y="4936273"/>
              <a:ext cx="1568704" cy="1015663"/>
            </a:xfrm>
            <a:prstGeom prst="rect">
              <a:avLst/>
            </a:prstGeom>
            <a:noFill/>
            <a:ln>
              <a:solidFill>
                <a:schemeClr val="accent1"/>
              </a:solidFill>
            </a:ln>
          </p:spPr>
          <p:txBody>
            <a:bodyPr wrap="square" rtlCol="1">
              <a:spAutoFit/>
            </a:bodyPr>
            <a:lstStyle/>
            <a:p>
              <a:r>
                <a:rPr lang="en-US" sz="1200" b="1" dirty="0">
                  <a:solidFill>
                    <a:schemeClr val="accent1"/>
                  </a:solidFill>
                </a:rPr>
                <a:t>Precipitation – </a:t>
              </a:r>
              <a:r>
                <a:rPr lang="en-US" sz="1200" dirty="0">
                  <a:solidFill>
                    <a:schemeClr val="accent1"/>
                  </a:solidFill>
                </a:rPr>
                <a:t>Little sensitivity.</a:t>
              </a:r>
              <a:r>
                <a:rPr lang="en-US" sz="1200" b="1" dirty="0">
                  <a:solidFill>
                    <a:schemeClr val="accent1"/>
                  </a:solidFill>
                </a:rPr>
                <a:t> </a:t>
              </a:r>
              <a:r>
                <a:rPr lang="en-US" sz="1200" dirty="0">
                  <a:solidFill>
                    <a:srgbClr val="7030A0"/>
                  </a:solidFill>
                </a:rPr>
                <a:t>Wet deposition, frequency  rather than rate.</a:t>
              </a:r>
              <a:endParaRPr lang="he-IL" sz="1200" b="1" dirty="0">
                <a:solidFill>
                  <a:schemeClr val="accent1"/>
                </a:solidFill>
              </a:endParaRPr>
            </a:p>
          </p:txBody>
        </p:sp>
        <p:grpSp>
          <p:nvGrpSpPr>
            <p:cNvPr id="105" name="קבוצה 104">
              <a:extLst>
                <a:ext uri="{FF2B5EF4-FFF2-40B4-BE49-F238E27FC236}">
                  <a16:creationId xmlns:a16="http://schemas.microsoft.com/office/drawing/2014/main" id="{0561FE85-2556-471D-A7EB-1DEEE13CE0B2}"/>
                </a:ext>
              </a:extLst>
            </p:cNvPr>
            <p:cNvGrpSpPr/>
            <p:nvPr/>
          </p:nvGrpSpPr>
          <p:grpSpPr>
            <a:xfrm>
              <a:off x="3465060" y="4724026"/>
              <a:ext cx="6804998" cy="1799648"/>
              <a:chOff x="3465060" y="4724026"/>
              <a:chExt cx="6804998" cy="1799648"/>
            </a:xfrm>
          </p:grpSpPr>
          <p:cxnSp>
            <p:nvCxnSpPr>
              <p:cNvPr id="89" name="מחבר חץ ישר 88">
                <a:extLst>
                  <a:ext uri="{FF2B5EF4-FFF2-40B4-BE49-F238E27FC236}">
                    <a16:creationId xmlns:a16="http://schemas.microsoft.com/office/drawing/2014/main" id="{77EC71FC-D85B-428E-A21C-9844333751DD}"/>
                  </a:ext>
                </a:extLst>
              </p:cNvPr>
              <p:cNvCxnSpPr>
                <a:cxnSpLocks/>
              </p:cNvCxnSpPr>
              <p:nvPr/>
            </p:nvCxnSpPr>
            <p:spPr>
              <a:xfrm flipV="1">
                <a:off x="10270058" y="5956429"/>
                <a:ext cx="0" cy="5672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0" name="מחבר ישר 89">
                <a:extLst>
                  <a:ext uri="{FF2B5EF4-FFF2-40B4-BE49-F238E27FC236}">
                    <a16:creationId xmlns:a16="http://schemas.microsoft.com/office/drawing/2014/main" id="{5EB36A5E-94D6-47BB-B5A2-34A4D63E9D4E}"/>
                  </a:ext>
                </a:extLst>
              </p:cNvPr>
              <p:cNvCxnSpPr>
                <a:cxnSpLocks/>
              </p:cNvCxnSpPr>
              <p:nvPr/>
            </p:nvCxnSpPr>
            <p:spPr>
              <a:xfrm>
                <a:off x="3465060" y="6508053"/>
                <a:ext cx="6804998" cy="9953"/>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מחבר ישר 90">
                <a:extLst>
                  <a:ext uri="{FF2B5EF4-FFF2-40B4-BE49-F238E27FC236}">
                    <a16:creationId xmlns:a16="http://schemas.microsoft.com/office/drawing/2014/main" id="{3429421B-BC0E-4233-BDD3-02B8D6AF79DC}"/>
                  </a:ext>
                </a:extLst>
              </p:cNvPr>
              <p:cNvCxnSpPr>
                <a:cxnSpLocks/>
              </p:cNvCxnSpPr>
              <p:nvPr/>
            </p:nvCxnSpPr>
            <p:spPr>
              <a:xfrm flipV="1">
                <a:off x="3470138" y="4724026"/>
                <a:ext cx="8779" cy="17742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מחבר ישר 100">
                <a:extLst>
                  <a:ext uri="{FF2B5EF4-FFF2-40B4-BE49-F238E27FC236}">
                    <a16:creationId xmlns:a16="http://schemas.microsoft.com/office/drawing/2014/main" id="{CDC482DF-6B26-426D-8E2E-FD676A67EC42}"/>
                  </a:ext>
                </a:extLst>
              </p:cNvPr>
              <p:cNvCxnSpPr>
                <a:cxnSpLocks/>
              </p:cNvCxnSpPr>
              <p:nvPr/>
            </p:nvCxnSpPr>
            <p:spPr>
              <a:xfrm flipV="1">
                <a:off x="3477896" y="4727594"/>
                <a:ext cx="245455" cy="1"/>
              </a:xfrm>
              <a:prstGeom prst="line">
                <a:avLst/>
              </a:prstGeom>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075716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p:txBody>
          <a:bodyPr/>
          <a:lstStyle/>
          <a:p>
            <a:r>
              <a:rPr lang="en-US" dirty="0"/>
              <a:t>Case study</a:t>
            </a:r>
          </a:p>
        </p:txBody>
      </p:sp>
      <p:pic>
        <p:nvPicPr>
          <p:cNvPr id="8" name="Picture 8" descr="A picture containing animal, plant, bird&#10;&#10;Description generated with high confidence">
            <a:extLst>
              <a:ext uri="{FF2B5EF4-FFF2-40B4-BE49-F238E27FC236}">
                <a16:creationId xmlns:a16="http://schemas.microsoft.com/office/drawing/2014/main" id="{F5A05BE6-10BD-47E8-B779-FFAB2AD72296}"/>
              </a:ext>
            </a:extLst>
          </p:cNvPr>
          <p:cNvPicPr>
            <a:picLocks noGrp="1" noChangeAspect="1"/>
          </p:cNvPicPr>
          <p:nvPr>
            <p:ph idx="1"/>
          </p:nvPr>
        </p:nvPicPr>
        <p:blipFill>
          <a:blip r:embed="rId2"/>
          <a:stretch>
            <a:fillRect/>
          </a:stretch>
        </p:blipFill>
        <p:spPr>
          <a:xfrm>
            <a:off x="1403963" y="1969697"/>
            <a:ext cx="9135633" cy="3139604"/>
          </a:xfrm>
          <a:prstGeom prst="rect">
            <a:avLst/>
          </a:prstGeom>
        </p:spPr>
      </p:pic>
    </p:spTree>
    <p:extLst>
      <p:ext uri="{BB962C8B-B14F-4D97-AF65-F5344CB8AC3E}">
        <p14:creationId xmlns:p14="http://schemas.microsoft.com/office/powerpoint/2010/main" val="1492404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27426621-791E-4B53-98A9-6E4E4A5C5723}"/>
              </a:ext>
            </a:extLst>
          </p:cNvPr>
          <p:cNvSpPr>
            <a:spLocks noGrp="1"/>
          </p:cNvSpPr>
          <p:nvPr>
            <p:ph idx="1"/>
          </p:nvPr>
        </p:nvSpPr>
        <p:spPr>
          <a:xfrm>
            <a:off x="931672" y="1984810"/>
            <a:ext cx="9780404" cy="3764237"/>
          </a:xfrm>
        </p:spPr>
        <p:txBody>
          <a:bodyPr vert="horz" lIns="91440" tIns="45720" rIns="91440" bIns="45720" rtlCol="0" anchor="t">
            <a:normAutofit/>
          </a:bodyPr>
          <a:lstStyle/>
          <a:p>
            <a:r>
              <a:rPr lang="en-US" sz="1600" b="1" dirty="0"/>
              <a:t>Global circulation model </a:t>
            </a:r>
            <a:r>
              <a:rPr lang="en-US" sz="1600" dirty="0"/>
              <a:t>- GISS GCM 3 (NASA) – horizontal resolution of 4° latitude by 5° longitude and 23 vertical layers.</a:t>
            </a:r>
          </a:p>
          <a:p>
            <a:r>
              <a:rPr lang="en-US" sz="1600" dirty="0"/>
              <a:t>Simulation is first calibrated and initialized using past climate. </a:t>
            </a:r>
          </a:p>
          <a:p>
            <a:r>
              <a:rPr lang="en-US" sz="1600" b="1" dirty="0"/>
              <a:t>A1B scenario projection </a:t>
            </a:r>
            <a:r>
              <a:rPr lang="en-US" sz="1600" dirty="0"/>
              <a:t>is used for future anthropogenic emissions: rapid economic growth, balanced emphasis on all energy sources. Emissions of ozone precursors increase in developing countries but decrease in North America and Europe. </a:t>
            </a:r>
          </a:p>
          <a:p>
            <a:r>
              <a:rPr lang="en-US" sz="1600" dirty="0"/>
              <a:t>--&gt; Meteorological output of 6-hour resolution ---&gt; Chemical transport model (GEOS-Chem)</a:t>
            </a:r>
          </a:p>
          <a:p>
            <a:r>
              <a:rPr lang="en-US" sz="1600" dirty="0"/>
              <a:t>Derive 2000–2050 growth factors for different categories of anthropogenic emissions (fossil fuel, biofuel, and biomass burning) and for different countries, and then apply these factors to the CTM.</a:t>
            </a:r>
          </a:p>
        </p:txBody>
      </p:sp>
      <p:sp>
        <p:nvSpPr>
          <p:cNvPr id="5" name="TextBox 4">
            <a:extLst>
              <a:ext uri="{FF2B5EF4-FFF2-40B4-BE49-F238E27FC236}">
                <a16:creationId xmlns:a16="http://schemas.microsoft.com/office/drawing/2014/main" id="{484BEA8E-B580-410C-B2A8-92DD40608258}"/>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D34817"/>
                </a:solidFill>
              </a:rPr>
              <a:t>Case study - Methods</a:t>
            </a:r>
            <a:endParaRPr lang="en-US" dirty="0"/>
          </a:p>
        </p:txBody>
      </p:sp>
    </p:spTree>
    <p:extLst>
      <p:ext uri="{BB962C8B-B14F-4D97-AF65-F5344CB8AC3E}">
        <p14:creationId xmlns:p14="http://schemas.microsoft.com/office/powerpoint/2010/main" val="6525990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p:txBody>
          <a:bodyPr/>
          <a:lstStyle/>
          <a:p>
            <a:r>
              <a:rPr lang="en-US"/>
              <a:t>model evaluation</a:t>
            </a:r>
            <a:endParaRPr lang="en-US" dirty="0"/>
          </a:p>
        </p:txBody>
      </p:sp>
      <p:sp>
        <p:nvSpPr>
          <p:cNvPr id="5" name="TextBox 4">
            <a:extLst>
              <a:ext uri="{FF2B5EF4-FFF2-40B4-BE49-F238E27FC236}">
                <a16:creationId xmlns:a16="http://schemas.microsoft.com/office/drawing/2014/main" id="{484BEA8E-B580-410C-B2A8-92DD40608258}"/>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D34817"/>
                </a:solidFill>
              </a:rPr>
              <a:t>Case study - Results</a:t>
            </a:r>
          </a:p>
        </p:txBody>
      </p:sp>
      <p:pic>
        <p:nvPicPr>
          <p:cNvPr id="3" name="Picture 3" descr="A picture containing text, map&#10;&#10;Description generated with very high confidence">
            <a:extLst>
              <a:ext uri="{FF2B5EF4-FFF2-40B4-BE49-F238E27FC236}">
                <a16:creationId xmlns:a16="http://schemas.microsoft.com/office/drawing/2014/main" id="{776AC352-BA70-4829-814D-D85EB7812C93}"/>
              </a:ext>
            </a:extLst>
          </p:cNvPr>
          <p:cNvPicPr>
            <a:picLocks noGrp="1" noChangeAspect="1"/>
          </p:cNvPicPr>
          <p:nvPr>
            <p:ph idx="1"/>
          </p:nvPr>
        </p:nvPicPr>
        <p:blipFill>
          <a:blip r:embed="rId2"/>
          <a:stretch>
            <a:fillRect/>
          </a:stretch>
        </p:blipFill>
        <p:spPr>
          <a:xfrm>
            <a:off x="6916292" y="406400"/>
            <a:ext cx="3971800" cy="6007417"/>
          </a:xfrm>
          <a:prstGeom prst="rect">
            <a:avLst/>
          </a:prstGeom>
        </p:spPr>
      </p:pic>
      <p:sp>
        <p:nvSpPr>
          <p:cNvPr id="8" name="TextBox 7">
            <a:extLst>
              <a:ext uri="{FF2B5EF4-FFF2-40B4-BE49-F238E27FC236}">
                <a16:creationId xmlns:a16="http://schemas.microsoft.com/office/drawing/2014/main" id="{6D0A05BB-380A-41E2-9BD1-7E1CEA6F24F5}"/>
              </a:ext>
            </a:extLst>
          </p:cNvPr>
          <p:cNvSpPr txBox="1"/>
          <p:nvPr/>
        </p:nvSpPr>
        <p:spPr>
          <a:xfrm>
            <a:off x="7516439" y="6373302"/>
            <a:ext cx="3371653"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Wu et al., 2008a</a:t>
            </a:r>
          </a:p>
        </p:txBody>
      </p:sp>
      <p:sp>
        <p:nvSpPr>
          <p:cNvPr id="6" name="Content Placeholder 2">
            <a:extLst>
              <a:ext uri="{FF2B5EF4-FFF2-40B4-BE49-F238E27FC236}">
                <a16:creationId xmlns:a16="http://schemas.microsoft.com/office/drawing/2014/main" id="{512281AE-A2F7-4939-AE7D-B9B15F9449AB}"/>
              </a:ext>
            </a:extLst>
          </p:cNvPr>
          <p:cNvSpPr txBox="1">
            <a:spLocks/>
          </p:cNvSpPr>
          <p:nvPr/>
        </p:nvSpPr>
        <p:spPr>
          <a:xfrm>
            <a:off x="695580" y="1987612"/>
            <a:ext cx="6154292" cy="4231198"/>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600" dirty="0"/>
              <a:t>Past evaluation of the model against </a:t>
            </a:r>
            <a:r>
              <a:rPr lang="en-US" sz="1600" dirty="0" err="1"/>
              <a:t>ozonsonde</a:t>
            </a:r>
            <a:r>
              <a:rPr lang="en-US" sz="1600" dirty="0"/>
              <a:t> showed good agreement </a:t>
            </a:r>
          </a:p>
          <a:p>
            <a:r>
              <a:rPr lang="en-US" sz="1600" dirty="0"/>
              <a:t>Cumulative probability distributions of summer (June–August) afternoon (1300–1700 local time) ozone concentrations in surface air for three representative 4° x 5° model grid squares. </a:t>
            </a:r>
          </a:p>
          <a:p>
            <a:r>
              <a:rPr lang="en-US" sz="1600" dirty="0"/>
              <a:t>Red circles - model simulation results from three summers of the present-day climate (1999–2001), black triangles are observations. </a:t>
            </a:r>
          </a:p>
          <a:p>
            <a:r>
              <a:rPr lang="en-US" sz="1600" dirty="0"/>
              <a:t>Overestimation, but reasonable inductive bias of up to 10 ppb. </a:t>
            </a:r>
          </a:p>
        </p:txBody>
      </p:sp>
    </p:spTree>
    <p:extLst>
      <p:ext uri="{BB962C8B-B14F-4D97-AF65-F5344CB8AC3E}">
        <p14:creationId xmlns:p14="http://schemas.microsoft.com/office/powerpoint/2010/main" val="3124457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p:txBody>
          <a:bodyPr>
            <a:normAutofit/>
          </a:bodyPr>
          <a:lstStyle/>
          <a:p>
            <a:r>
              <a:rPr lang="en-US" sz="3600"/>
              <a:t>Effect of Global Change on U.S. Ozone Air Quality</a:t>
            </a:r>
          </a:p>
        </p:txBody>
      </p:sp>
      <p:pic>
        <p:nvPicPr>
          <p:cNvPr id="4" name="Picture 5" descr="A close up of a map&#10;&#10;Description generated with very high confidence">
            <a:extLst>
              <a:ext uri="{FF2B5EF4-FFF2-40B4-BE49-F238E27FC236}">
                <a16:creationId xmlns:a16="http://schemas.microsoft.com/office/drawing/2014/main" id="{E68E3C8E-6CD5-45B0-8068-B80884BF5AEC}"/>
              </a:ext>
            </a:extLst>
          </p:cNvPr>
          <p:cNvPicPr>
            <a:picLocks noGrp="1" noChangeAspect="1"/>
          </p:cNvPicPr>
          <p:nvPr>
            <p:ph idx="1"/>
          </p:nvPr>
        </p:nvPicPr>
        <p:blipFill rotWithShape="1">
          <a:blip r:embed="rId3"/>
          <a:srcRect b="12341"/>
          <a:stretch/>
        </p:blipFill>
        <p:spPr>
          <a:xfrm>
            <a:off x="2615531" y="1650223"/>
            <a:ext cx="6560578" cy="4774769"/>
          </a:xfrm>
          <a:prstGeom prst="rect">
            <a:avLst/>
          </a:prstGeom>
        </p:spPr>
      </p:pic>
      <p:sp>
        <p:nvSpPr>
          <p:cNvPr id="5" name="TextBox 4">
            <a:extLst>
              <a:ext uri="{FF2B5EF4-FFF2-40B4-BE49-F238E27FC236}">
                <a16:creationId xmlns:a16="http://schemas.microsoft.com/office/drawing/2014/main" id="{484BEA8E-B580-410C-B2A8-92DD40608258}"/>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D34817"/>
                </a:solidFill>
              </a:rPr>
              <a:t>Case study - Results</a:t>
            </a:r>
          </a:p>
        </p:txBody>
      </p:sp>
      <p:sp>
        <p:nvSpPr>
          <p:cNvPr id="8" name="TextBox 7">
            <a:extLst>
              <a:ext uri="{FF2B5EF4-FFF2-40B4-BE49-F238E27FC236}">
                <a16:creationId xmlns:a16="http://schemas.microsoft.com/office/drawing/2014/main" id="{0ED36974-9A5A-4721-A6AC-FEDB76F964B9}"/>
              </a:ext>
            </a:extLst>
          </p:cNvPr>
          <p:cNvSpPr txBox="1"/>
          <p:nvPr/>
        </p:nvSpPr>
        <p:spPr>
          <a:xfrm>
            <a:off x="3100767" y="6317580"/>
            <a:ext cx="5590105" cy="49244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Wu et al., 2008a. </a:t>
            </a:r>
            <a:r>
              <a:rPr lang="en-US" sz="1100" dirty="0">
                <a:solidFill>
                  <a:srgbClr val="595959"/>
                </a:solidFill>
              </a:rPr>
              <a:t>Simulated mean daily maximum 8-hour average surface ozone (ppb) in summer (June– August)</a:t>
            </a:r>
            <a:endParaRPr lang="en-US" sz="1400" dirty="0">
              <a:solidFill>
                <a:srgbClr val="595959"/>
              </a:solidFill>
            </a:endParaRPr>
          </a:p>
        </p:txBody>
      </p:sp>
      <p:sp>
        <p:nvSpPr>
          <p:cNvPr id="9" name="TextBox 8">
            <a:extLst>
              <a:ext uri="{FF2B5EF4-FFF2-40B4-BE49-F238E27FC236}">
                <a16:creationId xmlns:a16="http://schemas.microsoft.com/office/drawing/2014/main" id="{9335C6F7-AA0D-4072-8278-9ABE300FCD65}"/>
              </a:ext>
            </a:extLst>
          </p:cNvPr>
          <p:cNvSpPr txBox="1"/>
          <p:nvPr/>
        </p:nvSpPr>
        <p:spPr>
          <a:xfrm>
            <a:off x="723463" y="2535432"/>
            <a:ext cx="2032000" cy="56015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82880" indent="-182880" defTabSz="914400">
              <a:lnSpc>
                <a:spcPct val="95000"/>
              </a:lnSpc>
              <a:spcBef>
                <a:spcPts val="1400"/>
              </a:spcBef>
              <a:spcAft>
                <a:spcPts val="200"/>
              </a:spcAft>
              <a:buClr>
                <a:schemeClr val="accent1"/>
              </a:buClr>
              <a:buSzPct val="80000"/>
              <a:buFont typeface="Arial" pitchFamily="34" charset="0"/>
              <a:buChar char="•"/>
            </a:pPr>
            <a:r>
              <a:rPr lang="en-US" sz="1600" spc="10" dirty="0">
                <a:solidFill>
                  <a:schemeClr val="tx1">
                    <a:lumMod val="65000"/>
                    <a:lumOff val="35000"/>
                  </a:schemeClr>
                </a:solidFill>
              </a:rPr>
              <a:t>2000 conditions ("present day")</a:t>
            </a:r>
          </a:p>
        </p:txBody>
      </p:sp>
      <p:sp>
        <p:nvSpPr>
          <p:cNvPr id="12" name="TextBox 11">
            <a:extLst>
              <a:ext uri="{FF2B5EF4-FFF2-40B4-BE49-F238E27FC236}">
                <a16:creationId xmlns:a16="http://schemas.microsoft.com/office/drawing/2014/main" id="{132AB015-F25F-4F77-A053-92E2608A7395}"/>
              </a:ext>
            </a:extLst>
          </p:cNvPr>
          <p:cNvSpPr txBox="1"/>
          <p:nvPr/>
        </p:nvSpPr>
        <p:spPr>
          <a:xfrm>
            <a:off x="551897" y="4342925"/>
            <a:ext cx="2235200" cy="172970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82880" indent="-182880" defTabSz="914400">
              <a:lnSpc>
                <a:spcPct val="95000"/>
              </a:lnSpc>
              <a:spcBef>
                <a:spcPts val="1400"/>
              </a:spcBef>
              <a:spcAft>
                <a:spcPts val="200"/>
              </a:spcAft>
              <a:buClr>
                <a:schemeClr val="accent1"/>
              </a:buClr>
              <a:buSzPct val="80000"/>
              <a:buFont typeface="Arial" pitchFamily="34" charset="0"/>
              <a:buChar char="•"/>
            </a:pPr>
            <a:r>
              <a:rPr lang="en-US" sz="1600" spc="10" dirty="0">
                <a:solidFill>
                  <a:schemeClr val="tx1">
                    <a:lumMod val="65000"/>
                    <a:lumOff val="35000"/>
                  </a:schemeClr>
                </a:solidFill>
              </a:rPr>
              <a:t>2000–2050 changes in anthropogenic emissions alone. </a:t>
            </a:r>
            <a:r>
              <a:rPr lang="en-US" sz="1600" b="1" spc="10" dirty="0">
                <a:solidFill>
                  <a:schemeClr val="tx1">
                    <a:lumMod val="65000"/>
                    <a:lumOff val="35000"/>
                  </a:schemeClr>
                </a:solidFill>
              </a:rPr>
              <a:t> 1–5 ppb decrease </a:t>
            </a:r>
            <a:r>
              <a:rPr lang="en-US" sz="1600" spc="10" dirty="0">
                <a:solidFill>
                  <a:schemeClr val="tx1">
                    <a:lumMod val="65000"/>
                    <a:lumOff val="35000"/>
                  </a:schemeClr>
                </a:solidFill>
              </a:rPr>
              <a:t> in the west and </a:t>
            </a:r>
            <a:r>
              <a:rPr lang="en-US" sz="1600" b="1" spc="10" dirty="0">
                <a:solidFill>
                  <a:schemeClr val="tx1">
                    <a:lumMod val="65000"/>
                    <a:lumOff val="35000"/>
                  </a:schemeClr>
                </a:solidFill>
              </a:rPr>
              <a:t>5– 15 ppb in the east</a:t>
            </a:r>
          </a:p>
        </p:txBody>
      </p:sp>
      <p:sp>
        <p:nvSpPr>
          <p:cNvPr id="13" name="TextBox 12">
            <a:extLst>
              <a:ext uri="{FF2B5EF4-FFF2-40B4-BE49-F238E27FC236}">
                <a16:creationId xmlns:a16="http://schemas.microsoft.com/office/drawing/2014/main" id="{7FEC6F86-3790-417A-A722-C9154020CB56}"/>
              </a:ext>
            </a:extLst>
          </p:cNvPr>
          <p:cNvSpPr txBox="1"/>
          <p:nvPr/>
        </p:nvSpPr>
        <p:spPr>
          <a:xfrm>
            <a:off x="8762256" y="2144752"/>
            <a:ext cx="2642037" cy="172970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82880" indent="-182880" defTabSz="914400">
              <a:lnSpc>
                <a:spcPct val="95000"/>
              </a:lnSpc>
              <a:spcBef>
                <a:spcPts val="1400"/>
              </a:spcBef>
              <a:spcAft>
                <a:spcPts val="200"/>
              </a:spcAft>
              <a:buClr>
                <a:schemeClr val="accent1"/>
              </a:buClr>
              <a:buSzPct val="80000"/>
              <a:buFont typeface="Arial" pitchFamily="34" charset="0"/>
              <a:buChar char="•"/>
            </a:pPr>
            <a:r>
              <a:rPr lang="en-US" sz="1600" spc="10" dirty="0">
                <a:solidFill>
                  <a:schemeClr val="tx1">
                    <a:lumMod val="65000"/>
                    <a:lumOff val="35000"/>
                  </a:schemeClr>
                </a:solidFill>
              </a:rPr>
              <a:t>only climate change is considered. Anthropogenic emissions of ozone precursors are held at present-day levels. </a:t>
            </a:r>
            <a:r>
              <a:rPr lang="en-US" sz="1600" b="1" spc="10" dirty="0">
                <a:solidFill>
                  <a:schemeClr val="tx1">
                    <a:lumMod val="65000"/>
                    <a:lumOff val="35000"/>
                  </a:schemeClr>
                </a:solidFill>
              </a:rPr>
              <a:t>2–5 ppb increase</a:t>
            </a:r>
            <a:r>
              <a:rPr lang="en-US" sz="1600" spc="10" dirty="0">
                <a:solidFill>
                  <a:schemeClr val="tx1">
                    <a:lumMod val="65000"/>
                    <a:lumOff val="35000"/>
                  </a:schemeClr>
                </a:solidFill>
              </a:rPr>
              <a:t> </a:t>
            </a:r>
          </a:p>
        </p:txBody>
      </p:sp>
      <p:sp>
        <p:nvSpPr>
          <p:cNvPr id="14" name="TextBox 13">
            <a:extLst>
              <a:ext uri="{FF2B5EF4-FFF2-40B4-BE49-F238E27FC236}">
                <a16:creationId xmlns:a16="http://schemas.microsoft.com/office/drawing/2014/main" id="{D1EE3997-A621-415E-8FAD-50D1C96F2A87}"/>
              </a:ext>
            </a:extLst>
          </p:cNvPr>
          <p:cNvSpPr txBox="1"/>
          <p:nvPr/>
        </p:nvSpPr>
        <p:spPr>
          <a:xfrm>
            <a:off x="8899216" y="4717518"/>
            <a:ext cx="2032000" cy="56015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82880" indent="-182880" defTabSz="914400">
              <a:lnSpc>
                <a:spcPct val="95000"/>
              </a:lnSpc>
              <a:spcBef>
                <a:spcPts val="1400"/>
              </a:spcBef>
              <a:spcAft>
                <a:spcPts val="200"/>
              </a:spcAft>
              <a:buClr>
                <a:schemeClr val="accent1"/>
              </a:buClr>
              <a:buSzPct val="80000"/>
              <a:buFont typeface="Arial" pitchFamily="34" charset="0"/>
              <a:buChar char="•"/>
            </a:pPr>
            <a:r>
              <a:rPr lang="en-US" sz="1600" spc="10" dirty="0">
                <a:solidFill>
                  <a:schemeClr val="tx1">
                    <a:lumMod val="65000"/>
                    <a:lumOff val="35000"/>
                  </a:schemeClr>
                </a:solidFill>
              </a:rPr>
              <a:t>Both climate and emissions</a:t>
            </a:r>
          </a:p>
        </p:txBody>
      </p:sp>
    </p:spTree>
    <p:extLst>
      <p:ext uri="{BB962C8B-B14F-4D97-AF65-F5344CB8AC3E}">
        <p14:creationId xmlns:p14="http://schemas.microsoft.com/office/powerpoint/2010/main" val="1634687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84BEA8E-B580-410C-B2A8-92DD40608258}"/>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D34817"/>
                </a:solidFill>
              </a:rPr>
              <a:t>Case study - Results</a:t>
            </a:r>
          </a:p>
        </p:txBody>
      </p:sp>
      <p:sp>
        <p:nvSpPr>
          <p:cNvPr id="10" name="Title 1">
            <a:extLst>
              <a:ext uri="{FF2B5EF4-FFF2-40B4-BE49-F238E27FC236}">
                <a16:creationId xmlns:a16="http://schemas.microsoft.com/office/drawing/2014/main" id="{1D300D84-4941-4E9A-8E89-E84E4F2493D5}"/>
              </a:ext>
            </a:extLst>
          </p:cNvPr>
          <p:cNvSpPr>
            <a:spLocks noGrp="1"/>
          </p:cNvSpPr>
          <p:nvPr>
            <p:ph type="title"/>
          </p:nvPr>
        </p:nvSpPr>
        <p:spPr>
          <a:xfrm>
            <a:off x="1261872" y="294198"/>
            <a:ext cx="9692640" cy="1397124"/>
          </a:xfrm>
        </p:spPr>
        <p:txBody>
          <a:bodyPr>
            <a:noAutofit/>
          </a:bodyPr>
          <a:lstStyle/>
          <a:p>
            <a:br>
              <a:rPr lang="en-US" sz="2800" b="0" dirty="0"/>
            </a:br>
            <a:r>
              <a:rPr lang="en-US" sz="2800" b="0" dirty="0"/>
              <a:t>Simulated 2000–2050 changes in summertime air pollution meteorology over the United States (3-month means for June–August 2049–2051 versus 1999–2001):</a:t>
            </a:r>
          </a:p>
        </p:txBody>
      </p:sp>
      <p:pic>
        <p:nvPicPr>
          <p:cNvPr id="15" name="Picture 15" descr="A close up of text on a white background&#10;&#10;Description generated with high confidence">
            <a:extLst>
              <a:ext uri="{FF2B5EF4-FFF2-40B4-BE49-F238E27FC236}">
                <a16:creationId xmlns:a16="http://schemas.microsoft.com/office/drawing/2014/main" id="{89FA3EA4-AE93-42B1-88BB-A2192700775C}"/>
              </a:ext>
            </a:extLst>
          </p:cNvPr>
          <p:cNvPicPr>
            <a:picLocks noGrp="1" noChangeAspect="1"/>
          </p:cNvPicPr>
          <p:nvPr>
            <p:ph idx="1"/>
          </p:nvPr>
        </p:nvPicPr>
        <p:blipFill>
          <a:blip r:embed="rId3"/>
          <a:stretch>
            <a:fillRect/>
          </a:stretch>
        </p:blipFill>
        <p:spPr>
          <a:xfrm>
            <a:off x="5459582" y="1760030"/>
            <a:ext cx="5494930" cy="4704264"/>
          </a:xfrm>
          <a:prstGeom prst="rect">
            <a:avLst/>
          </a:prstGeom>
        </p:spPr>
      </p:pic>
      <p:sp>
        <p:nvSpPr>
          <p:cNvPr id="22" name="TextBox 21">
            <a:extLst>
              <a:ext uri="{FF2B5EF4-FFF2-40B4-BE49-F238E27FC236}">
                <a16:creationId xmlns:a16="http://schemas.microsoft.com/office/drawing/2014/main" id="{7B5F4766-AD84-4884-A9EF-85D5124275D0}"/>
              </a:ext>
            </a:extLst>
          </p:cNvPr>
          <p:cNvSpPr txBox="1"/>
          <p:nvPr/>
        </p:nvSpPr>
        <p:spPr>
          <a:xfrm>
            <a:off x="607426" y="1810836"/>
            <a:ext cx="4820608" cy="429040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914400">
              <a:lnSpc>
                <a:spcPct val="95000"/>
              </a:lnSpc>
              <a:spcBef>
                <a:spcPts val="600"/>
              </a:spcBef>
              <a:spcAft>
                <a:spcPts val="600"/>
              </a:spcAft>
              <a:buClr>
                <a:schemeClr val="accent1"/>
              </a:buClr>
              <a:buSzPct val="80000"/>
            </a:pPr>
            <a:r>
              <a:rPr lang="en-US" sz="1400" spc="10" dirty="0">
                <a:solidFill>
                  <a:schemeClr val="tx1">
                    <a:lumMod val="65000"/>
                    <a:lumOff val="35000"/>
                  </a:schemeClr>
                </a:solidFill>
              </a:rPr>
              <a:t>(a) differences in surface air temperature [ºK]</a:t>
            </a:r>
          </a:p>
          <a:p>
            <a:pPr defTabSz="914400">
              <a:lnSpc>
                <a:spcPct val="95000"/>
              </a:lnSpc>
              <a:spcBef>
                <a:spcPts val="600"/>
              </a:spcBef>
              <a:spcAft>
                <a:spcPts val="600"/>
              </a:spcAft>
              <a:buClr>
                <a:schemeClr val="accent1"/>
              </a:buClr>
              <a:buSzPct val="80000"/>
            </a:pPr>
            <a:r>
              <a:rPr lang="en-US" sz="1400" spc="10" dirty="0">
                <a:solidFill>
                  <a:schemeClr val="tx1">
                    <a:lumMod val="65000"/>
                    <a:lumOff val="35000"/>
                  </a:schemeClr>
                </a:solidFill>
              </a:rPr>
              <a:t>(b) ratios of afternoon mixing depth</a:t>
            </a:r>
          </a:p>
          <a:p>
            <a:pPr defTabSz="914400">
              <a:lnSpc>
                <a:spcPct val="95000"/>
              </a:lnSpc>
              <a:spcBef>
                <a:spcPts val="600"/>
              </a:spcBef>
              <a:spcAft>
                <a:spcPts val="600"/>
              </a:spcAft>
              <a:buClr>
                <a:schemeClr val="accent1"/>
              </a:buClr>
              <a:buSzPct val="80000"/>
            </a:pPr>
            <a:r>
              <a:rPr lang="en-US" sz="1400" spc="10" dirty="0">
                <a:solidFill>
                  <a:schemeClr val="tx1">
                    <a:lumMod val="65000"/>
                    <a:lumOff val="35000"/>
                  </a:schemeClr>
                </a:solidFill>
              </a:rPr>
              <a:t>(c) ratios of soil moisture</a:t>
            </a:r>
          </a:p>
          <a:p>
            <a:pPr defTabSz="914400">
              <a:lnSpc>
                <a:spcPct val="95000"/>
              </a:lnSpc>
              <a:spcBef>
                <a:spcPts val="600"/>
              </a:spcBef>
              <a:spcAft>
                <a:spcPts val="600"/>
              </a:spcAft>
              <a:buClr>
                <a:schemeClr val="accent1"/>
              </a:buClr>
              <a:buSzPct val="80000"/>
            </a:pPr>
            <a:r>
              <a:rPr lang="en-US" sz="1400" spc="10" dirty="0">
                <a:solidFill>
                  <a:schemeClr val="tx1">
                    <a:lumMod val="65000"/>
                    <a:lumOff val="35000"/>
                  </a:schemeClr>
                </a:solidFill>
              </a:rPr>
              <a:t>(d) differences in 850 hPa wet convective mass flux [10</a:t>
            </a:r>
            <a:r>
              <a:rPr lang="en-US" sz="1400" spc="10" baseline="30000" dirty="0">
                <a:solidFill>
                  <a:schemeClr val="tx1">
                    <a:lumMod val="65000"/>
                    <a:lumOff val="35000"/>
                  </a:schemeClr>
                </a:solidFill>
              </a:rPr>
              <a:t>-3</a:t>
            </a:r>
            <a:r>
              <a:rPr lang="en-US" sz="1400" spc="10" dirty="0">
                <a:solidFill>
                  <a:schemeClr val="tx1">
                    <a:lumMod val="65000"/>
                    <a:lumOff val="35000"/>
                  </a:schemeClr>
                </a:solidFill>
              </a:rPr>
              <a:t> kg m</a:t>
            </a:r>
            <a:r>
              <a:rPr lang="en-US" sz="1400" spc="10" baseline="30000" dirty="0">
                <a:solidFill>
                  <a:schemeClr val="tx1">
                    <a:lumMod val="65000"/>
                    <a:lumOff val="35000"/>
                  </a:schemeClr>
                </a:solidFill>
              </a:rPr>
              <a:t>-2</a:t>
            </a:r>
            <a:r>
              <a:rPr lang="en-US" sz="1400" spc="10" dirty="0">
                <a:solidFill>
                  <a:schemeClr val="tx1">
                    <a:lumMod val="65000"/>
                    <a:lumOff val="35000"/>
                  </a:schemeClr>
                </a:solidFill>
              </a:rPr>
              <a:t> s</a:t>
            </a:r>
            <a:r>
              <a:rPr lang="en-US" sz="1400" spc="10" baseline="30000" dirty="0">
                <a:solidFill>
                  <a:schemeClr val="tx1">
                    <a:lumMod val="65000"/>
                    <a:lumOff val="35000"/>
                  </a:schemeClr>
                </a:solidFill>
              </a:rPr>
              <a:t>-1</a:t>
            </a:r>
            <a:r>
              <a:rPr lang="en-US" sz="1400" spc="10" dirty="0">
                <a:solidFill>
                  <a:schemeClr val="tx1">
                    <a:lumMod val="65000"/>
                    <a:lumOff val="35000"/>
                  </a:schemeClr>
                </a:solidFill>
              </a:rPr>
              <a:t> ]</a:t>
            </a:r>
          </a:p>
          <a:p>
            <a:pPr marL="182880" indent="-182880" defTabSz="914400">
              <a:lnSpc>
                <a:spcPct val="95000"/>
              </a:lnSpc>
              <a:spcBef>
                <a:spcPts val="1400"/>
              </a:spcBef>
              <a:spcAft>
                <a:spcPts val="200"/>
              </a:spcAft>
              <a:buClr>
                <a:schemeClr val="accent1"/>
              </a:buClr>
              <a:buSzPct val="80000"/>
              <a:buFont typeface="Arial" pitchFamily="34" charset="0"/>
              <a:buChar char="•"/>
            </a:pPr>
            <a:r>
              <a:rPr lang="en-US" sz="1400" spc="10" dirty="0">
                <a:solidFill>
                  <a:schemeClr val="tx1">
                    <a:lumMod val="65000"/>
                    <a:lumOff val="35000"/>
                  </a:schemeClr>
                </a:solidFill>
              </a:rPr>
              <a:t>17% decrease in the number of cyclones was found, resulting in less efficient U.S. ventilation.</a:t>
            </a:r>
            <a:endParaRPr lang="en-US" sz="1050" spc="10" dirty="0">
              <a:solidFill>
                <a:schemeClr val="tx1">
                  <a:lumMod val="65000"/>
                  <a:lumOff val="35000"/>
                </a:schemeClr>
              </a:solidFill>
            </a:endParaRPr>
          </a:p>
          <a:p>
            <a:pPr marL="182880" indent="-182880" defTabSz="914400">
              <a:lnSpc>
                <a:spcPct val="95000"/>
              </a:lnSpc>
              <a:spcBef>
                <a:spcPts val="1400"/>
              </a:spcBef>
              <a:spcAft>
                <a:spcPts val="200"/>
              </a:spcAft>
              <a:buClr>
                <a:schemeClr val="accent1"/>
              </a:buClr>
              <a:buSzPct val="80000"/>
              <a:buFont typeface="Arial" pitchFamily="34" charset="0"/>
              <a:buChar char="•"/>
            </a:pPr>
            <a:r>
              <a:rPr lang="en-US" sz="1400" spc="10" dirty="0">
                <a:solidFill>
                  <a:schemeClr val="tx1">
                    <a:lumMod val="65000"/>
                    <a:lumOff val="35000"/>
                  </a:schemeClr>
                </a:solidFill>
              </a:rPr>
              <a:t>Conclusion --&gt; The simulated climate-driven ozone </a:t>
            </a:r>
            <a:r>
              <a:rPr lang="en-US" sz="1400" b="1" spc="10" dirty="0">
                <a:solidFill>
                  <a:schemeClr val="tx1">
                    <a:lumMod val="65000"/>
                    <a:lumOff val="35000"/>
                  </a:schemeClr>
                </a:solidFill>
              </a:rPr>
              <a:t>increase</a:t>
            </a:r>
            <a:r>
              <a:rPr lang="en-US" sz="1400" spc="10" dirty="0">
                <a:solidFill>
                  <a:schemeClr val="tx1">
                    <a:lumMod val="65000"/>
                    <a:lumOff val="35000"/>
                  </a:schemeClr>
                </a:solidFill>
              </a:rPr>
              <a:t> in the central and northeastern United States reflect a combination of </a:t>
            </a:r>
            <a:r>
              <a:rPr lang="en-US" sz="1400" b="1" spc="10" dirty="0">
                <a:solidFill>
                  <a:schemeClr val="tx1">
                    <a:lumMod val="65000"/>
                    <a:lumOff val="35000"/>
                  </a:schemeClr>
                </a:solidFill>
              </a:rPr>
              <a:t>higher temperatures</a:t>
            </a:r>
            <a:r>
              <a:rPr lang="en-US" sz="1400" spc="10" dirty="0">
                <a:solidFill>
                  <a:schemeClr val="tx1">
                    <a:lumMod val="65000"/>
                    <a:lumOff val="35000"/>
                  </a:schemeClr>
                </a:solidFill>
              </a:rPr>
              <a:t>, </a:t>
            </a:r>
            <a:r>
              <a:rPr lang="en-US" sz="1400" b="1" spc="10" dirty="0">
                <a:solidFill>
                  <a:schemeClr val="tx1">
                    <a:lumMod val="65000"/>
                    <a:lumOff val="35000"/>
                  </a:schemeClr>
                </a:solidFill>
              </a:rPr>
              <a:t>lower mixing depths</a:t>
            </a:r>
            <a:r>
              <a:rPr lang="en-US" sz="1400" spc="10" dirty="0">
                <a:solidFill>
                  <a:schemeClr val="tx1">
                    <a:lumMod val="65000"/>
                    <a:lumOff val="35000"/>
                  </a:schemeClr>
                </a:solidFill>
              </a:rPr>
              <a:t>, </a:t>
            </a:r>
            <a:r>
              <a:rPr lang="en-US" sz="1400" b="1" spc="10" dirty="0">
                <a:solidFill>
                  <a:schemeClr val="tx1">
                    <a:lumMod val="65000"/>
                    <a:lumOff val="35000"/>
                  </a:schemeClr>
                </a:solidFill>
              </a:rPr>
              <a:t>reduced convective ventilation</a:t>
            </a:r>
            <a:r>
              <a:rPr lang="en-US" sz="1400" spc="10" dirty="0">
                <a:solidFill>
                  <a:schemeClr val="tx1">
                    <a:lumMod val="65000"/>
                    <a:lumOff val="35000"/>
                  </a:schemeClr>
                </a:solidFill>
              </a:rPr>
              <a:t>, and more frequent </a:t>
            </a:r>
            <a:r>
              <a:rPr lang="en-US" sz="1400" b="1" spc="10" dirty="0">
                <a:solidFill>
                  <a:schemeClr val="tx1">
                    <a:lumMod val="65000"/>
                    <a:lumOff val="35000"/>
                  </a:schemeClr>
                </a:solidFill>
              </a:rPr>
              <a:t>stagnation episodes</a:t>
            </a:r>
            <a:r>
              <a:rPr lang="en-US" sz="1400" spc="10" dirty="0">
                <a:solidFill>
                  <a:schemeClr val="tx1">
                    <a:lumMod val="65000"/>
                    <a:lumOff val="35000"/>
                  </a:schemeClr>
                </a:solidFill>
              </a:rPr>
              <a:t>. The effect of higher temperatures on ozone is partly through increased emission of biogenic isoprene and partly through lower PAN stability. </a:t>
            </a:r>
          </a:p>
        </p:txBody>
      </p:sp>
      <p:sp>
        <p:nvSpPr>
          <p:cNvPr id="24" name="TextBox 23">
            <a:extLst>
              <a:ext uri="{FF2B5EF4-FFF2-40B4-BE49-F238E27FC236}">
                <a16:creationId xmlns:a16="http://schemas.microsoft.com/office/drawing/2014/main" id="{81D8477C-1C9B-48D2-80E5-CB20CA6ABDC3}"/>
              </a:ext>
            </a:extLst>
          </p:cNvPr>
          <p:cNvSpPr txBox="1"/>
          <p:nvPr/>
        </p:nvSpPr>
        <p:spPr>
          <a:xfrm>
            <a:off x="5575860" y="6317580"/>
            <a:ext cx="5410200" cy="492443"/>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Wu et al., 2008a. </a:t>
            </a:r>
            <a:r>
              <a:rPr lang="en-US" sz="1200" dirty="0">
                <a:solidFill>
                  <a:srgbClr val="595959"/>
                </a:solidFill>
              </a:rPr>
              <a:t>Simulated 2000–2050 changes in summertime air pollution meteorology over the United States</a:t>
            </a:r>
            <a:endParaRPr lang="en-US" sz="1400" dirty="0">
              <a:solidFill>
                <a:srgbClr val="595959"/>
              </a:solidFill>
            </a:endParaRPr>
          </a:p>
        </p:txBody>
      </p:sp>
    </p:spTree>
    <p:extLst>
      <p:ext uri="{BB962C8B-B14F-4D97-AF65-F5344CB8AC3E}">
        <p14:creationId xmlns:p14="http://schemas.microsoft.com/office/powerpoint/2010/main" val="21763088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p:txBody>
          <a:bodyPr/>
          <a:lstStyle/>
          <a:p>
            <a:r>
              <a:rPr lang="en-US" dirty="0"/>
              <a:t>Relations to air quality </a:t>
            </a:r>
            <a:r>
              <a:rPr lang="en-US"/>
              <a:t>management </a:t>
            </a:r>
            <a:endParaRPr lang="en-US" dirty="0"/>
          </a:p>
        </p:txBody>
      </p:sp>
      <p:sp>
        <p:nvSpPr>
          <p:cNvPr id="3" name="Content Placeholder 2">
            <a:extLst>
              <a:ext uri="{FF2B5EF4-FFF2-40B4-BE49-F238E27FC236}">
                <a16:creationId xmlns:a16="http://schemas.microsoft.com/office/drawing/2014/main" id="{27426621-791E-4B53-98A9-6E4E4A5C5723}"/>
              </a:ext>
            </a:extLst>
          </p:cNvPr>
          <p:cNvSpPr>
            <a:spLocks noGrp="1"/>
          </p:cNvSpPr>
          <p:nvPr>
            <p:ph idx="1"/>
          </p:nvPr>
        </p:nvSpPr>
        <p:spPr>
          <a:xfrm>
            <a:off x="842772" y="2026924"/>
            <a:ext cx="6616660" cy="4351337"/>
          </a:xfrm>
        </p:spPr>
        <p:txBody>
          <a:bodyPr vert="horz" lIns="91440" tIns="45720" rIns="91440" bIns="45720" rtlCol="0" anchor="t">
            <a:normAutofit/>
          </a:bodyPr>
          <a:lstStyle/>
          <a:p>
            <a:r>
              <a:rPr lang="en-US" sz="1800" b="1" dirty="0"/>
              <a:t>"climate change penalty" - </a:t>
            </a:r>
            <a:r>
              <a:rPr lang="en-US" sz="1800" dirty="0"/>
              <a:t>The increase in surface ozone as a result of future climate change offsets the benefits of emission controls to reduce ozone pollution</a:t>
            </a:r>
            <a:endParaRPr lang="en-US" sz="1800" b="1" dirty="0"/>
          </a:p>
          <a:p>
            <a:r>
              <a:rPr lang="en-US" sz="1800" dirty="0"/>
              <a:t>More stringent emission controls will be required to meet a given ozone air quality target in the future</a:t>
            </a:r>
          </a:p>
          <a:p>
            <a:r>
              <a:rPr lang="en-US" sz="1800" dirty="0"/>
              <a:t>One can alternatively express the climate change penalty as the amount of additional NOx emission controls that will be required as a result of climate change to attain a given air quality target, considering that NOx is usually the limiting precursor for ozone formation.</a:t>
            </a:r>
          </a:p>
          <a:p>
            <a:r>
              <a:rPr lang="en-US" sz="1800" dirty="0"/>
              <a:t>For example, if we want anthropogenic emissions to drop by 40% by 2050, we actually need to decrease emissions by 50%. </a:t>
            </a:r>
          </a:p>
          <a:p>
            <a:endParaRPr lang="en-US" sz="1800" dirty="0"/>
          </a:p>
          <a:p>
            <a:endParaRPr lang="en-US" sz="1800" b="1" dirty="0"/>
          </a:p>
          <a:p>
            <a:endParaRPr lang="en-US" sz="1800" b="1" dirty="0"/>
          </a:p>
          <a:p>
            <a:endParaRPr lang="en-US" sz="1800" b="1" dirty="0"/>
          </a:p>
          <a:p>
            <a:endParaRPr lang="en-US" sz="1800" b="1" dirty="0"/>
          </a:p>
          <a:p>
            <a:endParaRPr lang="en-US" sz="1800" b="1" dirty="0"/>
          </a:p>
          <a:p>
            <a:endParaRPr lang="en-US" sz="1800" dirty="0"/>
          </a:p>
        </p:txBody>
      </p:sp>
      <p:sp>
        <p:nvSpPr>
          <p:cNvPr id="5" name="TextBox 4">
            <a:extLst>
              <a:ext uri="{FF2B5EF4-FFF2-40B4-BE49-F238E27FC236}">
                <a16:creationId xmlns:a16="http://schemas.microsoft.com/office/drawing/2014/main" id="{484BEA8E-B580-410C-B2A8-92DD40608258}"/>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D34817"/>
                </a:solidFill>
              </a:rPr>
              <a:t>Discussion</a:t>
            </a:r>
            <a:endParaRPr lang="en-US" dirty="0"/>
          </a:p>
        </p:txBody>
      </p:sp>
      <p:pic>
        <p:nvPicPr>
          <p:cNvPr id="4" name="Picture 5" descr="A picture containing text, map&#10;&#10;Description generated with very high confidence">
            <a:extLst>
              <a:ext uri="{FF2B5EF4-FFF2-40B4-BE49-F238E27FC236}">
                <a16:creationId xmlns:a16="http://schemas.microsoft.com/office/drawing/2014/main" id="{CBE49D0B-0471-4F47-A882-FDDC3E1D5560}"/>
              </a:ext>
            </a:extLst>
          </p:cNvPr>
          <p:cNvPicPr>
            <a:picLocks noChangeAspect="1"/>
          </p:cNvPicPr>
          <p:nvPr/>
        </p:nvPicPr>
        <p:blipFill>
          <a:blip r:embed="rId2"/>
          <a:stretch>
            <a:fillRect/>
          </a:stretch>
        </p:blipFill>
        <p:spPr>
          <a:xfrm>
            <a:off x="7459432" y="1503137"/>
            <a:ext cx="3836892" cy="3352675"/>
          </a:xfrm>
          <a:prstGeom prst="rect">
            <a:avLst/>
          </a:prstGeom>
        </p:spPr>
      </p:pic>
      <p:sp>
        <p:nvSpPr>
          <p:cNvPr id="8" name="TextBox 7">
            <a:extLst>
              <a:ext uri="{FF2B5EF4-FFF2-40B4-BE49-F238E27FC236}">
                <a16:creationId xmlns:a16="http://schemas.microsoft.com/office/drawing/2014/main" id="{7C80A58A-D2CB-43A3-83BF-E083A94888CC}"/>
              </a:ext>
            </a:extLst>
          </p:cNvPr>
          <p:cNvSpPr txBox="1"/>
          <p:nvPr/>
        </p:nvSpPr>
        <p:spPr>
          <a:xfrm>
            <a:off x="7977575" y="4701923"/>
            <a:ext cx="3371653"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Wu et al., 2008a</a:t>
            </a:r>
          </a:p>
        </p:txBody>
      </p:sp>
    </p:spTree>
    <p:extLst>
      <p:ext uri="{BB962C8B-B14F-4D97-AF65-F5344CB8AC3E}">
        <p14:creationId xmlns:p14="http://schemas.microsoft.com/office/powerpoint/2010/main" val="36526268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a:xfrm>
            <a:off x="1140021" y="0"/>
            <a:ext cx="9692640" cy="1397124"/>
          </a:xfrm>
        </p:spPr>
        <p:txBody>
          <a:bodyPr/>
          <a:lstStyle/>
          <a:p>
            <a:r>
              <a:rPr lang="en-US" dirty="0"/>
              <a:t>So… how’s it </a:t>
            </a:r>
            <a:r>
              <a:rPr lang="en-US" dirty="0" err="1"/>
              <a:t>gonna</a:t>
            </a:r>
            <a:r>
              <a:rPr lang="en-US" dirty="0"/>
              <a:t> be?</a:t>
            </a:r>
          </a:p>
        </p:txBody>
      </p:sp>
      <p:pic>
        <p:nvPicPr>
          <p:cNvPr id="4" name="Picture 4" descr="A picture containing text, map&#10;&#10;Description generated with very high confidence">
            <a:extLst>
              <a:ext uri="{FF2B5EF4-FFF2-40B4-BE49-F238E27FC236}">
                <a16:creationId xmlns:a16="http://schemas.microsoft.com/office/drawing/2014/main" id="{14B5140C-A6BC-40BF-B05D-3FB3000C2009}"/>
              </a:ext>
            </a:extLst>
          </p:cNvPr>
          <p:cNvPicPr>
            <a:picLocks noGrp="1" noChangeAspect="1"/>
          </p:cNvPicPr>
          <p:nvPr>
            <p:ph idx="1"/>
          </p:nvPr>
        </p:nvPicPr>
        <p:blipFill>
          <a:blip r:embed="rId2"/>
          <a:stretch>
            <a:fillRect/>
          </a:stretch>
        </p:blipFill>
        <p:spPr>
          <a:xfrm>
            <a:off x="4757039" y="1587424"/>
            <a:ext cx="5651558" cy="4822489"/>
          </a:xfrm>
          <a:prstGeom prst="rect">
            <a:avLst/>
          </a:prstGeom>
        </p:spPr>
      </p:pic>
      <p:sp>
        <p:nvSpPr>
          <p:cNvPr id="5" name="Content Placeholder 8">
            <a:extLst>
              <a:ext uri="{FF2B5EF4-FFF2-40B4-BE49-F238E27FC236}">
                <a16:creationId xmlns:a16="http://schemas.microsoft.com/office/drawing/2014/main" id="{10CDC346-0CDE-4B0A-9728-66E0C195500B}"/>
              </a:ext>
            </a:extLst>
          </p:cNvPr>
          <p:cNvSpPr txBox="1">
            <a:spLocks/>
          </p:cNvSpPr>
          <p:nvPr/>
        </p:nvSpPr>
        <p:spPr>
          <a:xfrm>
            <a:off x="957869" y="1986810"/>
            <a:ext cx="3423631" cy="3865034"/>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b="1" dirty="0"/>
          </a:p>
          <a:p>
            <a:r>
              <a:rPr lang="en-US" b="1" u="sng" dirty="0"/>
              <a:t>PM concentrations are expected to decrease</a:t>
            </a:r>
            <a:endParaRPr lang="en-US" dirty="0"/>
          </a:p>
          <a:p>
            <a:endParaRPr lang="en-US" b="1" dirty="0"/>
          </a:p>
          <a:p>
            <a:endParaRPr lang="en-US" b="1" dirty="0"/>
          </a:p>
          <a:p>
            <a:endParaRPr lang="en-US" dirty="0"/>
          </a:p>
        </p:txBody>
      </p:sp>
      <p:sp>
        <p:nvSpPr>
          <p:cNvPr id="6" name="TextBox 5">
            <a:extLst>
              <a:ext uri="{FF2B5EF4-FFF2-40B4-BE49-F238E27FC236}">
                <a16:creationId xmlns:a16="http://schemas.microsoft.com/office/drawing/2014/main" id="{2AFA7AA0-FE88-459E-BB87-2053ED77615B}"/>
              </a:ext>
            </a:extLst>
          </p:cNvPr>
          <p:cNvSpPr txBox="1"/>
          <p:nvPr/>
        </p:nvSpPr>
        <p:spPr>
          <a:xfrm>
            <a:off x="4854562" y="6409913"/>
            <a:ext cx="609995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Fiore et al., 2012</a:t>
            </a:r>
            <a:r>
              <a:rPr lang="en-US" sz="1400" dirty="0">
                <a:solidFill>
                  <a:schemeClr val="tx1">
                    <a:lumMod val="65000"/>
                    <a:lumOff val="35000"/>
                  </a:schemeClr>
                </a:solidFill>
              </a:rPr>
              <a:t>. </a:t>
            </a:r>
            <a:r>
              <a:rPr lang="en-US" sz="1200" dirty="0">
                <a:solidFill>
                  <a:schemeClr val="tx1">
                    <a:lumMod val="75000"/>
                    <a:lumOff val="25000"/>
                  </a:schemeClr>
                </a:solidFill>
              </a:rPr>
              <a:t>Projected changes in annual mean surface PM2.5</a:t>
            </a:r>
            <a:endParaRPr lang="en-US" sz="1400" dirty="0">
              <a:solidFill>
                <a:schemeClr val="tx1">
                  <a:lumMod val="75000"/>
                  <a:lumOff val="25000"/>
                </a:schemeClr>
              </a:solidFill>
            </a:endParaRPr>
          </a:p>
        </p:txBody>
      </p:sp>
    </p:spTree>
    <p:extLst>
      <p:ext uri="{BB962C8B-B14F-4D97-AF65-F5344CB8AC3E}">
        <p14:creationId xmlns:p14="http://schemas.microsoft.com/office/powerpoint/2010/main" val="36651296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2" descr="A picture containing text, map&#10;&#10;Description generated with very high confidence">
            <a:extLst>
              <a:ext uri="{FF2B5EF4-FFF2-40B4-BE49-F238E27FC236}">
                <a16:creationId xmlns:a16="http://schemas.microsoft.com/office/drawing/2014/main" id="{54E8AE1A-7419-436D-90DC-D2E555B69E7E}"/>
              </a:ext>
            </a:extLst>
          </p:cNvPr>
          <p:cNvPicPr>
            <a:picLocks noGrp="1" noChangeAspect="1"/>
          </p:cNvPicPr>
          <p:nvPr>
            <p:ph idx="1"/>
          </p:nvPr>
        </p:nvPicPr>
        <p:blipFill>
          <a:blip r:embed="rId2"/>
          <a:stretch>
            <a:fillRect/>
          </a:stretch>
        </p:blipFill>
        <p:spPr>
          <a:xfrm>
            <a:off x="4854562" y="1510873"/>
            <a:ext cx="5762934" cy="4899040"/>
          </a:xfrm>
          <a:prstGeom prst="rect">
            <a:avLst/>
          </a:prstGeom>
        </p:spPr>
      </p:pic>
      <p:sp>
        <p:nvSpPr>
          <p:cNvPr id="10" name="Content Placeholder 8">
            <a:extLst>
              <a:ext uri="{FF2B5EF4-FFF2-40B4-BE49-F238E27FC236}">
                <a16:creationId xmlns:a16="http://schemas.microsoft.com/office/drawing/2014/main" id="{9B86FCAE-8228-4F6A-B8CF-19210983DDDC}"/>
              </a:ext>
            </a:extLst>
          </p:cNvPr>
          <p:cNvSpPr txBox="1">
            <a:spLocks/>
          </p:cNvSpPr>
          <p:nvPr/>
        </p:nvSpPr>
        <p:spPr>
          <a:xfrm>
            <a:off x="957869" y="1986810"/>
            <a:ext cx="3423631" cy="3865034"/>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b="1" dirty="0"/>
          </a:p>
          <a:p>
            <a:r>
              <a:rPr lang="en-US" b="1" u="sng" dirty="0"/>
              <a:t>Ozone concentrations are expected to ?</a:t>
            </a:r>
            <a:endParaRPr lang="en-US" b="1" dirty="0"/>
          </a:p>
          <a:p>
            <a:endParaRPr lang="en-US" b="1" dirty="0"/>
          </a:p>
          <a:p>
            <a:endParaRPr lang="en-US" dirty="0"/>
          </a:p>
        </p:txBody>
      </p:sp>
      <p:sp>
        <p:nvSpPr>
          <p:cNvPr id="11" name="TextBox 10">
            <a:extLst>
              <a:ext uri="{FF2B5EF4-FFF2-40B4-BE49-F238E27FC236}">
                <a16:creationId xmlns:a16="http://schemas.microsoft.com/office/drawing/2014/main" id="{6E471526-5454-4E2C-B816-6430D93E68A0}"/>
              </a:ext>
            </a:extLst>
          </p:cNvPr>
          <p:cNvSpPr txBox="1"/>
          <p:nvPr/>
        </p:nvSpPr>
        <p:spPr>
          <a:xfrm>
            <a:off x="4854562" y="6409913"/>
            <a:ext cx="609995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Fiore et al., 2012</a:t>
            </a:r>
            <a:r>
              <a:rPr lang="en-US" sz="1400" dirty="0">
                <a:solidFill>
                  <a:schemeClr val="tx1">
                    <a:lumMod val="65000"/>
                    <a:lumOff val="35000"/>
                  </a:schemeClr>
                </a:solidFill>
              </a:rPr>
              <a:t>. </a:t>
            </a:r>
            <a:r>
              <a:rPr lang="en-US" sz="1200" dirty="0">
                <a:solidFill>
                  <a:schemeClr val="tx1">
                    <a:lumMod val="75000"/>
                    <a:lumOff val="25000"/>
                  </a:schemeClr>
                </a:solidFill>
              </a:rPr>
              <a:t>Projected changes in annual mean surface Ozone</a:t>
            </a:r>
            <a:endParaRPr lang="en-US" sz="1400" dirty="0">
              <a:solidFill>
                <a:schemeClr val="tx1">
                  <a:lumMod val="75000"/>
                  <a:lumOff val="25000"/>
                </a:schemeClr>
              </a:solidFill>
            </a:endParaRPr>
          </a:p>
        </p:txBody>
      </p:sp>
      <p:sp>
        <p:nvSpPr>
          <p:cNvPr id="9" name="Title 1">
            <a:extLst>
              <a:ext uri="{FF2B5EF4-FFF2-40B4-BE49-F238E27FC236}">
                <a16:creationId xmlns:a16="http://schemas.microsoft.com/office/drawing/2014/main" id="{95C14D7A-2975-4E51-9C40-94EC58A1EA7F}"/>
              </a:ext>
            </a:extLst>
          </p:cNvPr>
          <p:cNvSpPr>
            <a:spLocks noGrp="1"/>
          </p:cNvSpPr>
          <p:nvPr>
            <p:ph type="title"/>
          </p:nvPr>
        </p:nvSpPr>
        <p:spPr>
          <a:xfrm>
            <a:off x="1140021" y="0"/>
            <a:ext cx="9692640" cy="1397124"/>
          </a:xfrm>
        </p:spPr>
        <p:txBody>
          <a:bodyPr/>
          <a:lstStyle/>
          <a:p>
            <a:r>
              <a:rPr lang="en-US" dirty="0"/>
              <a:t>So… how’s it </a:t>
            </a:r>
            <a:r>
              <a:rPr lang="en-US" dirty="0" err="1"/>
              <a:t>gonna</a:t>
            </a:r>
            <a:r>
              <a:rPr lang="en-US" dirty="0"/>
              <a:t> be?</a:t>
            </a:r>
          </a:p>
        </p:txBody>
      </p:sp>
    </p:spTree>
    <p:extLst>
      <p:ext uri="{BB962C8B-B14F-4D97-AF65-F5344CB8AC3E}">
        <p14:creationId xmlns:p14="http://schemas.microsoft.com/office/powerpoint/2010/main" val="24852707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p:txBody>
          <a:bodyPr/>
          <a:lstStyle/>
          <a:p>
            <a:r>
              <a:rPr lang="en-US" dirty="0"/>
              <a:t>Summary &amp; Conclusions</a:t>
            </a:r>
          </a:p>
        </p:txBody>
      </p:sp>
      <p:sp>
        <p:nvSpPr>
          <p:cNvPr id="5" name="Content Placeholder 4">
            <a:extLst>
              <a:ext uri="{FF2B5EF4-FFF2-40B4-BE49-F238E27FC236}">
                <a16:creationId xmlns:a16="http://schemas.microsoft.com/office/drawing/2014/main" id="{6B1337F8-1048-4D41-B2AE-DE7A02C3DFC5}"/>
              </a:ext>
            </a:extLst>
          </p:cNvPr>
          <p:cNvSpPr>
            <a:spLocks noGrp="1"/>
          </p:cNvSpPr>
          <p:nvPr>
            <p:ph idx="1"/>
          </p:nvPr>
        </p:nvSpPr>
        <p:spPr>
          <a:xfrm>
            <a:off x="1261872" y="1828800"/>
            <a:ext cx="9029992" cy="4328809"/>
          </a:xfrm>
        </p:spPr>
        <p:txBody>
          <a:bodyPr vert="horz" lIns="91440" tIns="45720" rIns="91440" bIns="45720" rtlCol="0" anchor="t">
            <a:normAutofit/>
          </a:bodyPr>
          <a:lstStyle/>
          <a:p>
            <a:r>
              <a:rPr lang="en-US" b="1" dirty="0"/>
              <a:t>Ozone</a:t>
            </a:r>
            <a:r>
              <a:rPr lang="en-US" dirty="0"/>
              <a:t> is positively correlated with </a:t>
            </a:r>
            <a:r>
              <a:rPr lang="en-US" b="1" dirty="0"/>
              <a:t>temperature</a:t>
            </a:r>
            <a:r>
              <a:rPr lang="en-US" dirty="0"/>
              <a:t> is </a:t>
            </a:r>
            <a:r>
              <a:rPr lang="en-US" b="1" dirty="0"/>
              <a:t>regional stagnation</a:t>
            </a:r>
            <a:r>
              <a:rPr lang="en-US" dirty="0"/>
              <a:t>. Both are expected to raise in the future and will induce an increase in ozone concentrations forces by climate alone. </a:t>
            </a:r>
          </a:p>
          <a:p>
            <a:r>
              <a:rPr lang="en-US" dirty="0"/>
              <a:t>Reduction in anthropogenic emissions could “offset” the increase.</a:t>
            </a:r>
          </a:p>
          <a:p>
            <a:r>
              <a:rPr lang="en-US" b="1" dirty="0"/>
              <a:t>PM</a:t>
            </a:r>
            <a:r>
              <a:rPr lang="en-US" dirty="0"/>
              <a:t> is positively correlated with </a:t>
            </a:r>
            <a:r>
              <a:rPr lang="en-US" b="1" dirty="0"/>
              <a:t>regional stagnation </a:t>
            </a:r>
            <a:r>
              <a:rPr lang="en-US" dirty="0"/>
              <a:t>but negatively correlated with </a:t>
            </a:r>
            <a:r>
              <a:rPr lang="en-US" b="1" dirty="0"/>
              <a:t>precipitation</a:t>
            </a:r>
            <a:r>
              <a:rPr lang="en-US" dirty="0"/>
              <a:t> and </a:t>
            </a:r>
            <a:r>
              <a:rPr lang="en-US" b="1" dirty="0"/>
              <a:t>mixing depth </a:t>
            </a:r>
            <a:r>
              <a:rPr lang="en-US" dirty="0"/>
              <a:t>(high uncertainty of the expected change). </a:t>
            </a:r>
          </a:p>
          <a:p>
            <a:r>
              <a:rPr lang="en-US" dirty="0"/>
              <a:t>Along with reduction in anthropogenic emissions, PM levels are expected to decrease. Reduction in precipitation could “offset” this decrease. </a:t>
            </a:r>
          </a:p>
          <a:p>
            <a:r>
              <a:rPr lang="en-US" b="1" dirty="0"/>
              <a:t>"climate change penalty“ </a:t>
            </a:r>
            <a:r>
              <a:rPr lang="en-US" dirty="0"/>
              <a:t>will require</a:t>
            </a:r>
            <a:r>
              <a:rPr lang="en-US" b="1" dirty="0"/>
              <a:t> </a:t>
            </a:r>
            <a:r>
              <a:rPr lang="en-US" dirty="0"/>
              <a:t>more stringent emission controls to meet a given ozone air quality target in the future</a:t>
            </a:r>
            <a:endParaRPr lang="en-US" b="1" dirty="0"/>
          </a:p>
        </p:txBody>
      </p:sp>
      <p:sp>
        <p:nvSpPr>
          <p:cNvPr id="3" name="מלבן 2">
            <a:extLst>
              <a:ext uri="{FF2B5EF4-FFF2-40B4-BE49-F238E27FC236}">
                <a16:creationId xmlns:a16="http://schemas.microsoft.com/office/drawing/2014/main" id="{48F1CE7F-2E61-4210-A6E8-31EBE558A2CD}"/>
              </a:ext>
            </a:extLst>
          </p:cNvPr>
          <p:cNvSpPr/>
          <p:nvPr/>
        </p:nvSpPr>
        <p:spPr>
          <a:xfrm>
            <a:off x="646615" y="6256347"/>
            <a:ext cx="2161169" cy="523220"/>
          </a:xfrm>
          <a:prstGeom prst="rect">
            <a:avLst/>
          </a:prstGeom>
        </p:spPr>
        <p:txBody>
          <a:bodyPr wrap="none">
            <a:spAutoFit/>
          </a:bodyPr>
          <a:lstStyle/>
          <a:p>
            <a:r>
              <a:rPr lang="en-US" sz="2800" b="1" spc="-50" dirty="0">
                <a:solidFill>
                  <a:schemeClr val="accent1"/>
                </a:solidFill>
                <a:latin typeface="+mj-lt"/>
                <a:ea typeface="+mj-ea"/>
                <a:cs typeface="+mj-cs"/>
              </a:rPr>
              <a:t>Questions?</a:t>
            </a:r>
            <a:endParaRPr lang="he-IL" sz="2800" b="1" spc="-50" dirty="0">
              <a:solidFill>
                <a:schemeClr val="accent1"/>
              </a:solidFill>
              <a:latin typeface="+mj-lt"/>
              <a:ea typeface="+mj-ea"/>
              <a:cs typeface="+mj-cs"/>
            </a:endParaRPr>
          </a:p>
        </p:txBody>
      </p:sp>
      <p:sp>
        <p:nvSpPr>
          <p:cNvPr id="6" name="מלבן 5">
            <a:extLst>
              <a:ext uri="{FF2B5EF4-FFF2-40B4-BE49-F238E27FC236}">
                <a16:creationId xmlns:a16="http://schemas.microsoft.com/office/drawing/2014/main" id="{2808BEB9-5066-40B6-8859-0283A35FA302}"/>
              </a:ext>
            </a:extLst>
          </p:cNvPr>
          <p:cNvSpPr/>
          <p:nvPr/>
        </p:nvSpPr>
        <p:spPr>
          <a:xfrm>
            <a:off x="7006775" y="6256347"/>
            <a:ext cx="4188967" cy="523220"/>
          </a:xfrm>
          <a:prstGeom prst="rect">
            <a:avLst/>
          </a:prstGeom>
        </p:spPr>
        <p:txBody>
          <a:bodyPr wrap="none">
            <a:spAutoFit/>
          </a:bodyPr>
          <a:lstStyle/>
          <a:p>
            <a:r>
              <a:rPr lang="en-US" sz="2800" b="1" spc="-50" dirty="0">
                <a:solidFill>
                  <a:schemeClr val="accent1"/>
                </a:solidFill>
                <a:latin typeface="+mj-lt"/>
                <a:ea typeface="+mj-ea"/>
                <a:cs typeface="+mj-cs"/>
              </a:rPr>
              <a:t>Thanks for listening…</a:t>
            </a:r>
            <a:endParaRPr lang="he-IL" sz="2800" b="1" spc="-50" dirty="0">
              <a:solidFill>
                <a:schemeClr val="accent1"/>
              </a:solidFill>
              <a:latin typeface="+mj-lt"/>
              <a:ea typeface="+mj-ea"/>
              <a:cs typeface="+mj-cs"/>
            </a:endParaRPr>
          </a:p>
        </p:txBody>
      </p:sp>
    </p:spTree>
    <p:extLst>
      <p:ext uri="{BB962C8B-B14F-4D97-AF65-F5344CB8AC3E}">
        <p14:creationId xmlns:p14="http://schemas.microsoft.com/office/powerpoint/2010/main" val="2011299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3"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p:txBody>
          <a:bodyPr/>
          <a:lstStyle/>
          <a:p>
            <a:r>
              <a:rPr lang="en-US" dirty="0"/>
              <a:t>What we'll talk about today...</a:t>
            </a:r>
          </a:p>
        </p:txBody>
      </p:sp>
      <p:sp>
        <p:nvSpPr>
          <p:cNvPr id="9" name="Content Placeholder 8">
            <a:extLst>
              <a:ext uri="{FF2B5EF4-FFF2-40B4-BE49-F238E27FC236}">
                <a16:creationId xmlns:a16="http://schemas.microsoft.com/office/drawing/2014/main" id="{8837BFCC-0344-42E8-B058-A8929CD8881F}"/>
              </a:ext>
            </a:extLst>
          </p:cNvPr>
          <p:cNvSpPr>
            <a:spLocks noGrp="1"/>
          </p:cNvSpPr>
          <p:nvPr>
            <p:ph idx="1"/>
          </p:nvPr>
        </p:nvSpPr>
        <p:spPr/>
        <p:txBody>
          <a:bodyPr vert="horz" lIns="91440" tIns="45720" rIns="91440" bIns="45720" rtlCol="0" anchor="t">
            <a:normAutofit/>
          </a:bodyPr>
          <a:lstStyle/>
          <a:p>
            <a:r>
              <a:rPr lang="en-US" dirty="0"/>
              <a:t>(not so short...) </a:t>
            </a:r>
            <a:r>
              <a:rPr lang="en-US" b="1" dirty="0"/>
              <a:t>Introduction</a:t>
            </a:r>
            <a:r>
              <a:rPr lang="en-US" dirty="0"/>
              <a:t> – </a:t>
            </a:r>
          </a:p>
          <a:p>
            <a:pPr marL="457200" indent="-457200">
              <a:buAutoNum type="romanLcPeriod"/>
            </a:pPr>
            <a:r>
              <a:rPr lang="en-US" dirty="0"/>
              <a:t>How do air pollutants affect climate? </a:t>
            </a:r>
          </a:p>
          <a:p>
            <a:pPr marL="457200" indent="-457200">
              <a:buAutoNum type="romanLcPeriod"/>
            </a:pPr>
            <a:r>
              <a:rPr lang="en-US" dirty="0"/>
              <a:t>What are the expected climate changes by the end of the century?</a:t>
            </a:r>
          </a:p>
          <a:p>
            <a:pPr marL="457200" indent="-457200">
              <a:buFont typeface="Arial" pitchFamily="34" charset="0"/>
              <a:buAutoNum type="romanLcPeriod"/>
            </a:pPr>
            <a:r>
              <a:rPr lang="en-US" dirty="0"/>
              <a:t>How do we estimate the effects of climate changes on pollutants concentrations?  </a:t>
            </a:r>
          </a:p>
          <a:p>
            <a:r>
              <a:rPr lang="en-US" b="1" dirty="0"/>
              <a:t>General review of results - </a:t>
            </a:r>
            <a:r>
              <a:rPr lang="en-US" dirty="0"/>
              <a:t>how does climate affect air pollutants? </a:t>
            </a:r>
          </a:p>
          <a:p>
            <a:r>
              <a:rPr lang="en-US" b="1" dirty="0"/>
              <a:t>Case study – </a:t>
            </a:r>
            <a:r>
              <a:rPr lang="en-US" dirty="0"/>
              <a:t>review of a research paper </a:t>
            </a:r>
            <a:endParaRPr lang="en-US" b="1" dirty="0"/>
          </a:p>
          <a:p>
            <a:r>
              <a:rPr lang="en-US" b="1" dirty="0"/>
              <a:t>Relations to air quality management - Discussion</a:t>
            </a:r>
          </a:p>
          <a:p>
            <a:r>
              <a:rPr lang="en-US" b="1" dirty="0"/>
              <a:t>Summary &amp; Conclusions</a:t>
            </a:r>
          </a:p>
          <a:p>
            <a:endParaRPr lang="en-US" dirty="0"/>
          </a:p>
        </p:txBody>
      </p:sp>
    </p:spTree>
    <p:extLst>
      <p:ext uri="{BB962C8B-B14F-4D97-AF65-F5344CB8AC3E}">
        <p14:creationId xmlns:p14="http://schemas.microsoft.com/office/powerpoint/2010/main" val="30158627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27426621-791E-4B53-98A9-6E4E4A5C5723}"/>
              </a:ext>
            </a:extLst>
          </p:cNvPr>
          <p:cNvSpPr>
            <a:spLocks noGrp="1"/>
          </p:cNvSpPr>
          <p:nvPr>
            <p:ph idx="1"/>
          </p:nvPr>
        </p:nvSpPr>
        <p:spPr>
          <a:xfrm>
            <a:off x="814384" y="1831427"/>
            <a:ext cx="9692640" cy="4721897"/>
          </a:xfrm>
        </p:spPr>
        <p:txBody>
          <a:bodyPr vert="horz" lIns="91440" tIns="45720" rIns="91440" bIns="45720" rtlCol="0" anchor="t">
            <a:normAutofit/>
          </a:bodyPr>
          <a:lstStyle/>
          <a:p>
            <a:pPr>
              <a:lnSpc>
                <a:spcPct val="160000"/>
              </a:lnSpc>
              <a:buNone/>
            </a:pPr>
            <a:r>
              <a:rPr lang="en-US" sz="1200" b="1" dirty="0"/>
              <a:t>[1]</a:t>
            </a:r>
            <a:r>
              <a:rPr lang="en-US" sz="1200" dirty="0"/>
              <a:t> A. M. Fiore </a:t>
            </a:r>
            <a:r>
              <a:rPr lang="en-US" sz="1200" i="1" dirty="0"/>
              <a:t>et al.</a:t>
            </a:r>
            <a:r>
              <a:rPr lang="en-US" sz="1200" dirty="0"/>
              <a:t>, “Global air quality and climate,” </a:t>
            </a:r>
            <a:r>
              <a:rPr lang="en-US" sz="1200" i="1" dirty="0"/>
              <a:t>Chem. Soc. Rev.</a:t>
            </a:r>
            <a:r>
              <a:rPr lang="en-US" sz="1200" dirty="0"/>
              <a:t>, vol. 41, no. 19, pp. 6663–6683, </a:t>
            </a:r>
            <a:r>
              <a:rPr lang="en-US" sz="1200" b="1" dirty="0"/>
              <a:t>2012</a:t>
            </a:r>
            <a:r>
              <a:rPr lang="en-US" sz="1200" dirty="0"/>
              <a:t>.</a:t>
            </a:r>
          </a:p>
          <a:p>
            <a:pPr marL="0" indent="0">
              <a:lnSpc>
                <a:spcPct val="160000"/>
              </a:lnSpc>
              <a:buNone/>
            </a:pPr>
            <a:r>
              <a:rPr lang="en-US" sz="1200" b="1" dirty="0"/>
              <a:t>[2]</a:t>
            </a:r>
            <a:r>
              <a:rPr lang="en-US" sz="1200" dirty="0"/>
              <a:t> A. M. Fiore, V. Naik, and E. M. </a:t>
            </a:r>
            <a:r>
              <a:rPr lang="en-US" sz="1200" dirty="0" err="1"/>
              <a:t>Leibensperger</a:t>
            </a:r>
            <a:r>
              <a:rPr lang="en-US" sz="1200" dirty="0"/>
              <a:t>, “Air quality and climate connections,” </a:t>
            </a:r>
            <a:r>
              <a:rPr lang="en-US" sz="1200" i="1" dirty="0"/>
              <a:t>J. Air Waste Manag. Assoc.</a:t>
            </a:r>
            <a:r>
              <a:rPr lang="en-US" sz="1200" dirty="0"/>
              <a:t>, vol. 65, no. 6, pp. 645–685, </a:t>
            </a:r>
            <a:r>
              <a:rPr lang="en-US" sz="1200" b="1" dirty="0"/>
              <a:t>2015</a:t>
            </a:r>
            <a:r>
              <a:rPr lang="en-US" sz="1200" dirty="0"/>
              <a:t>.</a:t>
            </a:r>
          </a:p>
          <a:p>
            <a:pPr marL="0" indent="0">
              <a:lnSpc>
                <a:spcPct val="160000"/>
              </a:lnSpc>
              <a:buNone/>
            </a:pPr>
            <a:r>
              <a:rPr lang="en-US" sz="1200" b="1" dirty="0"/>
              <a:t>[3]</a:t>
            </a:r>
            <a:r>
              <a:rPr lang="en-US" sz="1200" dirty="0"/>
              <a:t> IPCC and IPCC5 WGII, </a:t>
            </a:r>
            <a:r>
              <a:rPr lang="en-US" sz="1200" i="1" dirty="0"/>
              <a:t>Climate Change 2013</a:t>
            </a:r>
            <a:r>
              <a:rPr lang="en-US" sz="1200" dirty="0"/>
              <a:t>, vol. 5. </a:t>
            </a:r>
            <a:r>
              <a:rPr lang="en-US" sz="1200" b="1" dirty="0"/>
              <a:t>2014</a:t>
            </a:r>
            <a:r>
              <a:rPr lang="en-US" sz="1200" dirty="0"/>
              <a:t>.</a:t>
            </a:r>
          </a:p>
          <a:p>
            <a:pPr marL="0" indent="0">
              <a:lnSpc>
                <a:spcPct val="160000"/>
              </a:lnSpc>
              <a:buNone/>
            </a:pPr>
            <a:r>
              <a:rPr lang="en-US" sz="1200" b="1" dirty="0"/>
              <a:t>[4]</a:t>
            </a:r>
            <a:r>
              <a:rPr lang="en-US" sz="1200" dirty="0"/>
              <a:t> D. J. Jacob and D. A. Winner, “Effect of climate change on air quality,” </a:t>
            </a:r>
            <a:r>
              <a:rPr lang="en-US" sz="1200" i="1" dirty="0"/>
              <a:t>Atmos. Environ.</a:t>
            </a:r>
            <a:r>
              <a:rPr lang="en-US" sz="1200" dirty="0"/>
              <a:t>, vol. 43, no. 1, pp. 51–63, </a:t>
            </a:r>
            <a:r>
              <a:rPr lang="en-US" sz="1200" b="1" dirty="0"/>
              <a:t>2009</a:t>
            </a:r>
            <a:r>
              <a:rPr lang="en-US" sz="1200" dirty="0"/>
              <a:t>.</a:t>
            </a:r>
          </a:p>
          <a:p>
            <a:pPr>
              <a:lnSpc>
                <a:spcPct val="160000"/>
              </a:lnSpc>
              <a:buNone/>
            </a:pPr>
            <a:r>
              <a:rPr lang="en-US" sz="1200" b="1" dirty="0"/>
              <a:t>[5]</a:t>
            </a:r>
            <a:r>
              <a:rPr lang="en-US" sz="1200" dirty="0"/>
              <a:t> E. M. </a:t>
            </a:r>
            <a:r>
              <a:rPr lang="en-US" sz="1200" dirty="0" err="1"/>
              <a:t>Leibensperger</a:t>
            </a:r>
            <a:r>
              <a:rPr lang="en-US" sz="1200" dirty="0"/>
              <a:t>, L. J. </a:t>
            </a:r>
            <a:r>
              <a:rPr lang="en-US" sz="1200" dirty="0" err="1"/>
              <a:t>Mickley</a:t>
            </a:r>
            <a:r>
              <a:rPr lang="en-US" sz="1200" dirty="0"/>
              <a:t>, and D. J. Jacob, “Sensitivity of US air quality to mid-latitude cyclone frequency and implications of 1980-2006 climate change,” </a:t>
            </a:r>
            <a:r>
              <a:rPr lang="en-US" sz="1200" i="1" dirty="0"/>
              <a:t>Atmos. Chem. Phys.</a:t>
            </a:r>
            <a:r>
              <a:rPr lang="en-US" sz="1200" dirty="0"/>
              <a:t>, vol. 8, no. 23, pp. 7075–7086, </a:t>
            </a:r>
            <a:r>
              <a:rPr lang="en-US" sz="1200" b="1" dirty="0"/>
              <a:t>2008</a:t>
            </a:r>
            <a:r>
              <a:rPr lang="en-US" sz="1200" dirty="0"/>
              <a:t>.</a:t>
            </a:r>
          </a:p>
          <a:p>
            <a:pPr>
              <a:lnSpc>
                <a:spcPct val="160000"/>
              </a:lnSpc>
              <a:buNone/>
            </a:pPr>
            <a:r>
              <a:rPr lang="en-US" sz="1200" b="1" dirty="0"/>
              <a:t>[6]</a:t>
            </a:r>
            <a:r>
              <a:rPr lang="en-US" sz="1200" dirty="0"/>
              <a:t> R. A. Silva </a:t>
            </a:r>
            <a:r>
              <a:rPr lang="en-US" sz="1200" i="1" dirty="0"/>
              <a:t>et al.</a:t>
            </a:r>
            <a:r>
              <a:rPr lang="en-US" sz="1200" dirty="0"/>
              <a:t>, “Global premature mortality due to anthropogenic outdoor air pollution and the contribution of past climate change,” </a:t>
            </a:r>
            <a:r>
              <a:rPr lang="en-US" sz="1200" i="1" dirty="0"/>
              <a:t>Environ. Res. Lett.</a:t>
            </a:r>
            <a:r>
              <a:rPr lang="en-US" sz="1200" dirty="0"/>
              <a:t>, vol. 8, no. 3, </a:t>
            </a:r>
            <a:r>
              <a:rPr lang="en-US" sz="1200" b="1" dirty="0"/>
              <a:t>2013</a:t>
            </a:r>
            <a:r>
              <a:rPr lang="en-US" sz="1200" dirty="0"/>
              <a:t>.</a:t>
            </a:r>
          </a:p>
          <a:p>
            <a:pPr>
              <a:lnSpc>
                <a:spcPct val="160000"/>
              </a:lnSpc>
              <a:buNone/>
            </a:pPr>
            <a:r>
              <a:rPr lang="en-US" sz="1200" b="1" dirty="0"/>
              <a:t>[7]</a:t>
            </a:r>
            <a:r>
              <a:rPr lang="en-US" sz="1200" dirty="0"/>
              <a:t> S. Wu, L. J. </a:t>
            </a:r>
            <a:r>
              <a:rPr lang="en-US" sz="1200" dirty="0" err="1"/>
              <a:t>Mickley</a:t>
            </a:r>
            <a:r>
              <a:rPr lang="en-US" sz="1200" dirty="0"/>
              <a:t>, E. M. </a:t>
            </a:r>
            <a:r>
              <a:rPr lang="en-US" sz="1200" dirty="0" err="1"/>
              <a:t>Leibensperger</a:t>
            </a:r>
            <a:r>
              <a:rPr lang="en-US" sz="1200" dirty="0"/>
              <a:t>, D. J. Jacob, D. Rind, and D. G. Streets, “Effects of 2000-2050 global change on ozone air quality in the United States,” </a:t>
            </a:r>
            <a:r>
              <a:rPr lang="en-US" sz="1200" i="1" dirty="0"/>
              <a:t>J. </a:t>
            </a:r>
            <a:r>
              <a:rPr lang="en-US" sz="1200" i="1" dirty="0" err="1"/>
              <a:t>Geophys</a:t>
            </a:r>
            <a:r>
              <a:rPr lang="en-US" sz="1200" i="1" dirty="0"/>
              <a:t>. Res. Atmos.</a:t>
            </a:r>
            <a:r>
              <a:rPr lang="en-US" sz="1200" dirty="0"/>
              <a:t>, vol. 113, no. 6, pp. 1–12, </a:t>
            </a:r>
            <a:r>
              <a:rPr lang="en-US" sz="1200" b="1" dirty="0"/>
              <a:t>2008</a:t>
            </a:r>
            <a:r>
              <a:rPr lang="en-US" sz="1200" dirty="0"/>
              <a:t>.</a:t>
            </a:r>
          </a:p>
          <a:p>
            <a:pPr>
              <a:lnSpc>
                <a:spcPct val="160000"/>
              </a:lnSpc>
              <a:buNone/>
            </a:pPr>
            <a:endParaRPr lang="en-US" sz="1100" dirty="0"/>
          </a:p>
          <a:p>
            <a:pPr>
              <a:lnSpc>
                <a:spcPct val="160000"/>
              </a:lnSpc>
              <a:buNone/>
            </a:pPr>
            <a:endParaRPr lang="en-US" sz="1100" dirty="0"/>
          </a:p>
          <a:p>
            <a:pPr>
              <a:lnSpc>
                <a:spcPct val="160000"/>
              </a:lnSpc>
              <a:buNone/>
            </a:pPr>
            <a:endParaRPr lang="en-US" sz="1100" dirty="0"/>
          </a:p>
          <a:p>
            <a:pPr marL="0" indent="0">
              <a:lnSpc>
                <a:spcPct val="160000"/>
              </a:lnSpc>
              <a:buNone/>
            </a:pPr>
            <a:endParaRPr lang="en-US" sz="1100" dirty="0"/>
          </a:p>
        </p:txBody>
      </p:sp>
    </p:spTree>
    <p:extLst>
      <p:ext uri="{BB962C8B-B14F-4D97-AF65-F5344CB8AC3E}">
        <p14:creationId xmlns:p14="http://schemas.microsoft.com/office/powerpoint/2010/main" val="22001105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87E49-3F6C-42D0-AAEF-221D37ACACA1}"/>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27426621-791E-4B53-98A9-6E4E4A5C5723}"/>
              </a:ext>
            </a:extLst>
          </p:cNvPr>
          <p:cNvSpPr>
            <a:spLocks noGrp="1"/>
          </p:cNvSpPr>
          <p:nvPr>
            <p:ph idx="1"/>
          </p:nvPr>
        </p:nvSpPr>
        <p:spPr/>
        <p:txBody>
          <a:bodyPr vert="horz" lIns="91440" tIns="45720" rIns="91440" bIns="45720" rtlCol="0" anchor="t">
            <a:normAutofit/>
          </a:bodyPr>
          <a:lstStyle/>
          <a:p>
            <a:pPr marL="0" indent="0">
              <a:buNone/>
            </a:pPr>
            <a:endParaRPr lang="en-US" sz="1600" dirty="0"/>
          </a:p>
          <a:p>
            <a:endParaRPr lang="en-US" sz="1600" dirty="0"/>
          </a:p>
          <a:p>
            <a:endParaRPr lang="en-US" sz="1600" dirty="0"/>
          </a:p>
        </p:txBody>
      </p:sp>
      <p:sp>
        <p:nvSpPr>
          <p:cNvPr id="5" name="TextBox 4">
            <a:extLst>
              <a:ext uri="{FF2B5EF4-FFF2-40B4-BE49-F238E27FC236}">
                <a16:creationId xmlns:a16="http://schemas.microsoft.com/office/drawing/2014/main" id="{484BEA8E-B580-410C-B2A8-92DD40608258}"/>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D34817"/>
                </a:solidFill>
              </a:rPr>
              <a:t>Case study - Methods</a:t>
            </a:r>
            <a:endParaRPr lang="en-US" dirty="0"/>
          </a:p>
        </p:txBody>
      </p:sp>
      <p:pic>
        <p:nvPicPr>
          <p:cNvPr id="4" name="Picture 5" descr="A screenshot of a cell phone&#10;&#10;Description generated with high confidence">
            <a:extLst>
              <a:ext uri="{FF2B5EF4-FFF2-40B4-BE49-F238E27FC236}">
                <a16:creationId xmlns:a16="http://schemas.microsoft.com/office/drawing/2014/main" id="{E2F6BBBF-A0DC-4B0E-83CF-16F997A5E533}"/>
              </a:ext>
            </a:extLst>
          </p:cNvPr>
          <p:cNvPicPr>
            <a:picLocks noChangeAspect="1"/>
          </p:cNvPicPr>
          <p:nvPr/>
        </p:nvPicPr>
        <p:blipFill>
          <a:blip r:embed="rId2"/>
          <a:stretch>
            <a:fillRect/>
          </a:stretch>
        </p:blipFill>
        <p:spPr>
          <a:xfrm>
            <a:off x="1686560" y="2202557"/>
            <a:ext cx="7741920" cy="3245367"/>
          </a:xfrm>
          <a:prstGeom prst="rect">
            <a:avLst/>
          </a:prstGeom>
        </p:spPr>
      </p:pic>
    </p:spTree>
    <p:extLst>
      <p:ext uri="{BB962C8B-B14F-4D97-AF65-F5344CB8AC3E}">
        <p14:creationId xmlns:p14="http://schemas.microsoft.com/office/powerpoint/2010/main" val="2662777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תמונה 1">
            <a:extLst>
              <a:ext uri="{FF2B5EF4-FFF2-40B4-BE49-F238E27FC236}">
                <a16:creationId xmlns:a16="http://schemas.microsoft.com/office/drawing/2014/main" id="{C000E9D4-CDF3-45E4-9CCB-54DE0397196E}"/>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contrast="20000"/>
                    </a14:imgEffect>
                  </a14:imgLayer>
                </a14:imgProps>
              </a:ext>
            </a:extLst>
          </a:blip>
          <a:srcRect l="2612" t="1055" r="1562" b="2650"/>
          <a:stretch/>
        </p:blipFill>
        <p:spPr>
          <a:xfrm>
            <a:off x="444500" y="0"/>
            <a:ext cx="10828528" cy="6436802"/>
          </a:xfrm>
          <a:prstGeom prst="rect">
            <a:avLst/>
          </a:prstGeom>
        </p:spPr>
      </p:pic>
      <p:sp>
        <p:nvSpPr>
          <p:cNvPr id="5" name="TextBox 4">
            <a:extLst>
              <a:ext uri="{FF2B5EF4-FFF2-40B4-BE49-F238E27FC236}">
                <a16:creationId xmlns:a16="http://schemas.microsoft.com/office/drawing/2014/main" id="{A9ED1155-46E2-4F74-AEB0-34BF18BCDC65}"/>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D34817"/>
                </a:solidFill>
              </a:rPr>
              <a:t>Introduction</a:t>
            </a:r>
            <a:endParaRPr lang="en-US"/>
          </a:p>
        </p:txBody>
      </p:sp>
      <p:sp>
        <p:nvSpPr>
          <p:cNvPr id="9" name="Content Placeholder 8">
            <a:extLst>
              <a:ext uri="{FF2B5EF4-FFF2-40B4-BE49-F238E27FC236}">
                <a16:creationId xmlns:a16="http://schemas.microsoft.com/office/drawing/2014/main" id="{8837BFCC-0344-42E8-B058-A8929CD8881F}"/>
              </a:ext>
            </a:extLst>
          </p:cNvPr>
          <p:cNvSpPr>
            <a:spLocks noGrp="1"/>
          </p:cNvSpPr>
          <p:nvPr>
            <p:ph idx="1"/>
          </p:nvPr>
        </p:nvSpPr>
        <p:spPr>
          <a:xfrm>
            <a:off x="690372" y="2253734"/>
            <a:ext cx="4084828" cy="3723122"/>
          </a:xfrm>
        </p:spPr>
        <p:txBody>
          <a:bodyPr vert="horz" lIns="91440" tIns="45720" rIns="91440" bIns="45720" rtlCol="0" anchor="t">
            <a:normAutofit/>
          </a:bodyPr>
          <a:lstStyle/>
          <a:p>
            <a:r>
              <a:rPr lang="en-US" dirty="0">
                <a:solidFill>
                  <a:schemeClr val="bg1"/>
                </a:solidFill>
              </a:rPr>
              <a:t>Climate change is driven by air pollution</a:t>
            </a:r>
          </a:p>
          <a:p>
            <a:r>
              <a:rPr lang="en-US" dirty="0">
                <a:solidFill>
                  <a:schemeClr val="bg1"/>
                </a:solidFill>
              </a:rPr>
              <a:t>Earth’s surface temperature is determined by the balance between incoming solar radiation and outgoing infrared radiation</a:t>
            </a:r>
          </a:p>
          <a:p>
            <a:r>
              <a:rPr lang="en-US" dirty="0">
                <a:solidFill>
                  <a:schemeClr val="bg1"/>
                </a:solidFill>
              </a:rPr>
              <a:t>Air pollutant sources emit greenhouse gases (GHG) or particles</a:t>
            </a:r>
          </a:p>
          <a:p>
            <a:pPr marL="0" indent="0">
              <a:buNone/>
            </a:pPr>
            <a:endParaRPr lang="en-US" dirty="0">
              <a:solidFill>
                <a:schemeClr val="bg1"/>
              </a:solidFill>
            </a:endParaRPr>
          </a:p>
          <a:p>
            <a:endParaRPr lang="en-US" dirty="0">
              <a:solidFill>
                <a:schemeClr val="bg1"/>
              </a:solidFill>
            </a:endParaRPr>
          </a:p>
          <a:p>
            <a:endParaRPr lang="en-US" dirty="0">
              <a:solidFill>
                <a:schemeClr val="bg1"/>
              </a:solidFill>
            </a:endParaRPr>
          </a:p>
        </p:txBody>
      </p:sp>
      <p:sp>
        <p:nvSpPr>
          <p:cNvPr id="10" name="Title 9">
            <a:extLst>
              <a:ext uri="{FF2B5EF4-FFF2-40B4-BE49-F238E27FC236}">
                <a16:creationId xmlns:a16="http://schemas.microsoft.com/office/drawing/2014/main" id="{2390DDFD-FD44-4F4B-8A05-7F62B0EE6BD0}"/>
              </a:ext>
            </a:extLst>
          </p:cNvPr>
          <p:cNvSpPr>
            <a:spLocks noGrp="1"/>
          </p:cNvSpPr>
          <p:nvPr>
            <p:ph type="title"/>
          </p:nvPr>
        </p:nvSpPr>
        <p:spPr/>
        <p:txBody>
          <a:bodyPr/>
          <a:lstStyle/>
          <a:p>
            <a:r>
              <a:rPr lang="en-US" dirty="0"/>
              <a:t>Air pollution effect on climate</a:t>
            </a:r>
          </a:p>
        </p:txBody>
      </p:sp>
      <p:sp>
        <p:nvSpPr>
          <p:cNvPr id="7" name="Content Placeholder 8">
            <a:extLst>
              <a:ext uri="{FF2B5EF4-FFF2-40B4-BE49-F238E27FC236}">
                <a16:creationId xmlns:a16="http://schemas.microsoft.com/office/drawing/2014/main" id="{76138363-6B5E-404D-844B-22ACB8768CE2}"/>
              </a:ext>
            </a:extLst>
          </p:cNvPr>
          <p:cNvSpPr txBox="1">
            <a:spLocks/>
          </p:cNvSpPr>
          <p:nvPr/>
        </p:nvSpPr>
        <p:spPr>
          <a:xfrm>
            <a:off x="7125999" y="2253734"/>
            <a:ext cx="3979432" cy="3931166"/>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dirty="0">
                <a:solidFill>
                  <a:schemeClr val="bg1"/>
                </a:solidFill>
              </a:rPr>
              <a:t>Earth’s energy balance is disturbed when these air pollutants interact with solar and terrestrial radiation, leading to changes in earth’s surface temperature and in climate</a:t>
            </a:r>
          </a:p>
          <a:p>
            <a:endParaRPr lang="en-US" dirty="0">
              <a:solidFill>
                <a:schemeClr val="bg1"/>
              </a:solidFill>
            </a:endParaRPr>
          </a:p>
        </p:txBody>
      </p:sp>
      <p:sp>
        <p:nvSpPr>
          <p:cNvPr id="8" name="TextBox 7">
            <a:extLst>
              <a:ext uri="{FF2B5EF4-FFF2-40B4-BE49-F238E27FC236}">
                <a16:creationId xmlns:a16="http://schemas.microsoft.com/office/drawing/2014/main" id="{6C7DE652-F2D9-4D2B-85D4-E447D8B109A0}"/>
              </a:ext>
            </a:extLst>
          </p:cNvPr>
          <p:cNvSpPr txBox="1"/>
          <p:nvPr/>
        </p:nvSpPr>
        <p:spPr>
          <a:xfrm>
            <a:off x="444500" y="6129025"/>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chemeClr val="bg1">
                    <a:lumMod val="75000"/>
                  </a:schemeClr>
                </a:solidFill>
              </a:rPr>
              <a:t>NASA's Earth Observatory</a:t>
            </a:r>
          </a:p>
        </p:txBody>
      </p:sp>
    </p:spTree>
    <p:extLst>
      <p:ext uri="{BB962C8B-B14F-4D97-AF65-F5344CB8AC3E}">
        <p14:creationId xmlns:p14="http://schemas.microsoft.com/office/powerpoint/2010/main" val="3399592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ED1155-46E2-4F74-AEB0-34BF18BCDC65}"/>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D34817"/>
                </a:solidFill>
              </a:rPr>
              <a:t>Introduction</a:t>
            </a:r>
            <a:endParaRPr lang="en-US"/>
          </a:p>
        </p:txBody>
      </p:sp>
      <p:sp>
        <p:nvSpPr>
          <p:cNvPr id="9" name="Content Placeholder 8">
            <a:extLst>
              <a:ext uri="{FF2B5EF4-FFF2-40B4-BE49-F238E27FC236}">
                <a16:creationId xmlns:a16="http://schemas.microsoft.com/office/drawing/2014/main" id="{8837BFCC-0344-42E8-B058-A8929CD8881F}"/>
              </a:ext>
            </a:extLst>
          </p:cNvPr>
          <p:cNvSpPr>
            <a:spLocks noGrp="1"/>
          </p:cNvSpPr>
          <p:nvPr>
            <p:ph idx="1"/>
          </p:nvPr>
        </p:nvSpPr>
        <p:spPr/>
        <p:txBody>
          <a:bodyPr vert="horz" lIns="91440" tIns="45720" rIns="91440" bIns="45720" rtlCol="0" anchor="t">
            <a:normAutofit/>
          </a:bodyPr>
          <a:lstStyle/>
          <a:p>
            <a:endParaRPr lang="en-US" dirty="0"/>
          </a:p>
          <a:p>
            <a:endParaRPr lang="en-US" dirty="0"/>
          </a:p>
        </p:txBody>
      </p:sp>
      <p:sp>
        <p:nvSpPr>
          <p:cNvPr id="10" name="Title 9">
            <a:extLst>
              <a:ext uri="{FF2B5EF4-FFF2-40B4-BE49-F238E27FC236}">
                <a16:creationId xmlns:a16="http://schemas.microsoft.com/office/drawing/2014/main" id="{2390DDFD-FD44-4F4B-8A05-7F62B0EE6BD0}"/>
              </a:ext>
            </a:extLst>
          </p:cNvPr>
          <p:cNvSpPr>
            <a:spLocks noGrp="1"/>
          </p:cNvSpPr>
          <p:nvPr>
            <p:ph type="title"/>
          </p:nvPr>
        </p:nvSpPr>
        <p:spPr>
          <a:xfrm>
            <a:off x="1261872" y="-264602"/>
            <a:ext cx="9692640" cy="1397124"/>
          </a:xfrm>
        </p:spPr>
        <p:txBody>
          <a:bodyPr/>
          <a:lstStyle/>
          <a:p>
            <a:r>
              <a:rPr lang="en-US" dirty="0"/>
              <a:t>Air pollution effect on climate</a:t>
            </a:r>
          </a:p>
        </p:txBody>
      </p:sp>
      <p:sp>
        <p:nvSpPr>
          <p:cNvPr id="3" name="מלבן 2">
            <a:extLst>
              <a:ext uri="{FF2B5EF4-FFF2-40B4-BE49-F238E27FC236}">
                <a16:creationId xmlns:a16="http://schemas.microsoft.com/office/drawing/2014/main" id="{41D4F7F3-E736-44AF-9F76-96261E679679}"/>
              </a:ext>
            </a:extLst>
          </p:cNvPr>
          <p:cNvSpPr/>
          <p:nvPr/>
        </p:nvSpPr>
        <p:spPr>
          <a:xfrm>
            <a:off x="2385568" y="1103461"/>
            <a:ext cx="6543779" cy="369332"/>
          </a:xfrm>
          <a:prstGeom prst="rect">
            <a:avLst/>
          </a:prstGeom>
        </p:spPr>
        <p:txBody>
          <a:bodyPr wrap="none">
            <a:spAutoFit/>
          </a:bodyPr>
          <a:lstStyle/>
          <a:p>
            <a:r>
              <a:rPr lang="en-US" b="1" dirty="0">
                <a:solidFill>
                  <a:schemeClr val="accent1"/>
                </a:solidFill>
              </a:rPr>
              <a:t>[ Mechanisms by which air pollutants affect climate ]</a:t>
            </a:r>
          </a:p>
        </p:txBody>
      </p:sp>
      <p:grpSp>
        <p:nvGrpSpPr>
          <p:cNvPr id="18" name="קבוצה 17">
            <a:extLst>
              <a:ext uri="{FF2B5EF4-FFF2-40B4-BE49-F238E27FC236}">
                <a16:creationId xmlns:a16="http://schemas.microsoft.com/office/drawing/2014/main" id="{522E4EAF-BDFE-448F-BA9A-BB352DFC3B65}"/>
              </a:ext>
            </a:extLst>
          </p:cNvPr>
          <p:cNvGrpSpPr/>
          <p:nvPr/>
        </p:nvGrpSpPr>
        <p:grpSpPr>
          <a:xfrm>
            <a:off x="3170669" y="1957888"/>
            <a:ext cx="8061174" cy="3844822"/>
            <a:chOff x="2633472" y="2203352"/>
            <a:chExt cx="8595359" cy="3844822"/>
          </a:xfrm>
        </p:grpSpPr>
        <p:grpSp>
          <p:nvGrpSpPr>
            <p:cNvPr id="15" name="קבוצה 14">
              <a:extLst>
                <a:ext uri="{FF2B5EF4-FFF2-40B4-BE49-F238E27FC236}">
                  <a16:creationId xmlns:a16="http://schemas.microsoft.com/office/drawing/2014/main" id="{F6616A8B-4B91-47A2-9F05-CF1953F4F483}"/>
                </a:ext>
              </a:extLst>
            </p:cNvPr>
            <p:cNvGrpSpPr/>
            <p:nvPr/>
          </p:nvGrpSpPr>
          <p:grpSpPr>
            <a:xfrm>
              <a:off x="2633472" y="2203352"/>
              <a:ext cx="8595359" cy="3546243"/>
              <a:chOff x="1233789" y="2273740"/>
              <a:chExt cx="9766151" cy="3546243"/>
            </a:xfrm>
          </p:grpSpPr>
          <p:pic>
            <p:nvPicPr>
              <p:cNvPr id="2" name="Picture 5" descr="A screenshot of a cell phone&#10;&#10;Description generated with very high confidence">
                <a:extLst>
                  <a:ext uri="{FF2B5EF4-FFF2-40B4-BE49-F238E27FC236}">
                    <a16:creationId xmlns:a16="http://schemas.microsoft.com/office/drawing/2014/main" id="{366AC38A-C0FA-4C22-9A75-724103BC8567}"/>
                  </a:ext>
                </a:extLst>
              </p:cNvPr>
              <p:cNvPicPr>
                <a:picLocks noChangeAspect="1"/>
              </p:cNvPicPr>
              <p:nvPr/>
            </p:nvPicPr>
            <p:blipFill rotWithShape="1">
              <a:blip r:embed="rId2"/>
              <a:srcRect t="1" r="4829" b="32317"/>
              <a:stretch/>
            </p:blipFill>
            <p:spPr>
              <a:xfrm>
                <a:off x="1233789" y="2273740"/>
                <a:ext cx="9766151" cy="3537048"/>
              </a:xfrm>
              <a:prstGeom prst="rect">
                <a:avLst/>
              </a:prstGeom>
            </p:spPr>
          </p:pic>
          <p:sp>
            <p:nvSpPr>
              <p:cNvPr id="13" name="מלבן 12">
                <a:extLst>
                  <a:ext uri="{FF2B5EF4-FFF2-40B4-BE49-F238E27FC236}">
                    <a16:creationId xmlns:a16="http://schemas.microsoft.com/office/drawing/2014/main" id="{6D1C06EC-6C1E-4F68-BAF7-0620F6B22D5A}"/>
                  </a:ext>
                </a:extLst>
              </p:cNvPr>
              <p:cNvSpPr/>
              <p:nvPr/>
            </p:nvSpPr>
            <p:spPr>
              <a:xfrm>
                <a:off x="5006023" y="5650118"/>
                <a:ext cx="5993917" cy="1698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grpSp>
        <p:sp>
          <p:nvSpPr>
            <p:cNvPr id="4" name="TextBox 3">
              <a:extLst>
                <a:ext uri="{FF2B5EF4-FFF2-40B4-BE49-F238E27FC236}">
                  <a16:creationId xmlns:a16="http://schemas.microsoft.com/office/drawing/2014/main" id="{774FFE55-1C16-4080-AA61-0C49140EF060}"/>
                </a:ext>
              </a:extLst>
            </p:cNvPr>
            <p:cNvSpPr txBox="1"/>
            <p:nvPr/>
          </p:nvSpPr>
          <p:spPr>
            <a:xfrm>
              <a:off x="2633472" y="5740397"/>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Fiore et al., 2015</a:t>
              </a:r>
              <a:endParaRPr lang="en-US" sz="1400" dirty="0"/>
            </a:p>
          </p:txBody>
        </p:sp>
      </p:grpSp>
      <p:sp>
        <p:nvSpPr>
          <p:cNvPr id="19" name="Content Placeholder 8">
            <a:extLst>
              <a:ext uri="{FF2B5EF4-FFF2-40B4-BE49-F238E27FC236}">
                <a16:creationId xmlns:a16="http://schemas.microsoft.com/office/drawing/2014/main" id="{4E015C06-37A9-47D1-8019-CC2AFAAA3C11}"/>
              </a:ext>
            </a:extLst>
          </p:cNvPr>
          <p:cNvSpPr txBox="1">
            <a:spLocks/>
          </p:cNvSpPr>
          <p:nvPr/>
        </p:nvSpPr>
        <p:spPr>
          <a:xfrm>
            <a:off x="457200" y="2064892"/>
            <a:ext cx="3304105" cy="4111308"/>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600" dirty="0"/>
              <a:t>Radiative forcing (RF) - a measure of the influence a certain pollutant has on the climate system</a:t>
            </a:r>
          </a:p>
          <a:p>
            <a:r>
              <a:rPr lang="en-US" sz="1600" dirty="0"/>
              <a:t>GHG and particles can induce different RF effects, depending on their atmospheric concentration, warming or cooling capacity (how well they absorb IR radiation), residence time and spatial distribution in the atmosphere.</a:t>
            </a:r>
          </a:p>
          <a:p>
            <a:r>
              <a:rPr lang="en-US" sz="1600" dirty="0"/>
              <a:t>High uncertainty</a:t>
            </a:r>
          </a:p>
        </p:txBody>
      </p:sp>
    </p:spTree>
    <p:extLst>
      <p:ext uri="{BB962C8B-B14F-4D97-AF65-F5344CB8AC3E}">
        <p14:creationId xmlns:p14="http://schemas.microsoft.com/office/powerpoint/2010/main" val="2430232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ED1155-46E2-4F74-AEB0-34BF18BCDC65}"/>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D34817"/>
                </a:solidFill>
              </a:rPr>
              <a:t>Introduction</a:t>
            </a:r>
            <a:endParaRPr lang="en-US"/>
          </a:p>
        </p:txBody>
      </p:sp>
      <p:sp>
        <p:nvSpPr>
          <p:cNvPr id="9" name="Content Placeholder 8">
            <a:extLst>
              <a:ext uri="{FF2B5EF4-FFF2-40B4-BE49-F238E27FC236}">
                <a16:creationId xmlns:a16="http://schemas.microsoft.com/office/drawing/2014/main" id="{8837BFCC-0344-42E8-B058-A8929CD8881F}"/>
              </a:ext>
            </a:extLst>
          </p:cNvPr>
          <p:cNvSpPr>
            <a:spLocks noGrp="1"/>
          </p:cNvSpPr>
          <p:nvPr>
            <p:ph idx="1"/>
          </p:nvPr>
        </p:nvSpPr>
        <p:spPr/>
        <p:txBody>
          <a:bodyPr vert="horz" lIns="91440" tIns="45720" rIns="91440" bIns="45720" rtlCol="0" anchor="t">
            <a:normAutofit/>
          </a:bodyPr>
          <a:lstStyle/>
          <a:p>
            <a:endParaRPr lang="en-US" b="1" dirty="0"/>
          </a:p>
          <a:p>
            <a:endParaRPr lang="en-US" b="1" dirty="0"/>
          </a:p>
          <a:p>
            <a:pPr marL="0" indent="0">
              <a:buNone/>
            </a:pPr>
            <a:endParaRPr lang="en-US" b="1" dirty="0"/>
          </a:p>
          <a:p>
            <a:endParaRPr lang="en-US" dirty="0"/>
          </a:p>
        </p:txBody>
      </p:sp>
      <p:sp>
        <p:nvSpPr>
          <p:cNvPr id="10" name="Title 9">
            <a:extLst>
              <a:ext uri="{FF2B5EF4-FFF2-40B4-BE49-F238E27FC236}">
                <a16:creationId xmlns:a16="http://schemas.microsoft.com/office/drawing/2014/main" id="{2390DDFD-FD44-4F4B-8A05-7F62B0EE6BD0}"/>
              </a:ext>
            </a:extLst>
          </p:cNvPr>
          <p:cNvSpPr>
            <a:spLocks noGrp="1"/>
          </p:cNvSpPr>
          <p:nvPr>
            <p:ph type="title"/>
          </p:nvPr>
        </p:nvSpPr>
        <p:spPr/>
        <p:txBody>
          <a:bodyPr>
            <a:normAutofit/>
          </a:bodyPr>
          <a:lstStyle/>
          <a:p>
            <a:r>
              <a:rPr lang="en-US"/>
              <a:t>Expected climate changes </a:t>
            </a:r>
            <a:endParaRPr lang="en-US" b="0"/>
          </a:p>
        </p:txBody>
      </p:sp>
      <p:grpSp>
        <p:nvGrpSpPr>
          <p:cNvPr id="14" name="קבוצה 13">
            <a:extLst>
              <a:ext uri="{FF2B5EF4-FFF2-40B4-BE49-F238E27FC236}">
                <a16:creationId xmlns:a16="http://schemas.microsoft.com/office/drawing/2014/main" id="{4DE7FBB2-5179-49A4-B71E-B55A09CCC460}"/>
              </a:ext>
            </a:extLst>
          </p:cNvPr>
          <p:cNvGrpSpPr/>
          <p:nvPr/>
        </p:nvGrpSpPr>
        <p:grpSpPr>
          <a:xfrm>
            <a:off x="4276591" y="2026285"/>
            <a:ext cx="6087951" cy="4642703"/>
            <a:chOff x="4276591" y="2026285"/>
            <a:chExt cx="6087951" cy="4642703"/>
          </a:xfrm>
        </p:grpSpPr>
        <p:sp>
          <p:nvSpPr>
            <p:cNvPr id="4" name="TextBox 3">
              <a:extLst>
                <a:ext uri="{FF2B5EF4-FFF2-40B4-BE49-F238E27FC236}">
                  <a16:creationId xmlns:a16="http://schemas.microsoft.com/office/drawing/2014/main" id="{B78399B4-CE3B-4FA3-A90A-D3EF523B55F8}"/>
                </a:ext>
              </a:extLst>
            </p:cNvPr>
            <p:cNvSpPr txBox="1"/>
            <p:nvPr/>
          </p:nvSpPr>
          <p:spPr>
            <a:xfrm>
              <a:off x="4276591" y="6361211"/>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IPCC report, 2013</a:t>
              </a:r>
              <a:endParaRPr lang="en-US" sz="1400" dirty="0"/>
            </a:p>
          </p:txBody>
        </p:sp>
        <p:pic>
          <p:nvPicPr>
            <p:cNvPr id="3" name="Picture 6" descr="A picture containing text, book&#10;&#10;Description generated with very high confidence">
              <a:extLst>
                <a:ext uri="{FF2B5EF4-FFF2-40B4-BE49-F238E27FC236}">
                  <a16:creationId xmlns:a16="http://schemas.microsoft.com/office/drawing/2014/main" id="{2F189D7E-71BF-4D44-94AF-9B45B5F66166}"/>
                </a:ext>
              </a:extLst>
            </p:cNvPr>
            <p:cNvPicPr>
              <a:picLocks noChangeAspect="1"/>
            </p:cNvPicPr>
            <p:nvPr/>
          </p:nvPicPr>
          <p:blipFill>
            <a:blip r:embed="rId3"/>
            <a:stretch>
              <a:fillRect/>
            </a:stretch>
          </p:blipFill>
          <p:spPr>
            <a:xfrm>
              <a:off x="4338004" y="2026285"/>
              <a:ext cx="6026538" cy="4398002"/>
            </a:xfrm>
            <a:prstGeom prst="rect">
              <a:avLst/>
            </a:prstGeom>
          </p:spPr>
        </p:pic>
      </p:grpSp>
      <p:sp>
        <p:nvSpPr>
          <p:cNvPr id="11" name="Content Placeholder 8">
            <a:extLst>
              <a:ext uri="{FF2B5EF4-FFF2-40B4-BE49-F238E27FC236}">
                <a16:creationId xmlns:a16="http://schemas.microsoft.com/office/drawing/2014/main" id="{60F25C37-A579-47BD-BE3A-ED9B349000B6}"/>
              </a:ext>
            </a:extLst>
          </p:cNvPr>
          <p:cNvSpPr txBox="1">
            <a:spLocks/>
          </p:cNvSpPr>
          <p:nvPr/>
        </p:nvSpPr>
        <p:spPr>
          <a:xfrm>
            <a:off x="659148" y="2026284"/>
            <a:ext cx="3492600" cy="3934147"/>
          </a:xfrm>
          <a:prstGeom prst="rect">
            <a:avLst/>
          </a:prstGeom>
        </p:spPr>
        <p:txBody>
          <a:bodyPr vert="horz" lIns="91440" tIns="45720" rIns="91440" bIns="45720" rtlCol="0" anchor="t">
            <a:normAutofit fontScale="85000" lnSpcReduction="10000"/>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a:lnSpc>
                <a:spcPct val="120000"/>
              </a:lnSpc>
            </a:pPr>
            <a:r>
              <a:rPr lang="en-US" sz="1800" dirty="0"/>
              <a:t>Temperature raise</a:t>
            </a:r>
          </a:p>
          <a:p>
            <a:pPr>
              <a:lnSpc>
                <a:spcPct val="120000"/>
              </a:lnSpc>
            </a:pPr>
            <a:r>
              <a:rPr lang="en-US" sz="1800" dirty="0"/>
              <a:t>Other relevant changes: changes in precipitation patterns, humidity and water vapor raise, cloud cover, weaker global circulation and decrease in frequency of mid-latitude cyclones, extreme events – heat waves, droughts and wildfires </a:t>
            </a:r>
          </a:p>
          <a:p>
            <a:pPr>
              <a:lnSpc>
                <a:spcPct val="120000"/>
              </a:lnSpc>
            </a:pPr>
            <a:r>
              <a:rPr lang="en-US" sz="1800" dirty="0"/>
              <a:t>Emission scenarios: SRES – Special Report on Emission Scenarios, RCP – Representative Concentration Pathways (2014)</a:t>
            </a:r>
          </a:p>
          <a:p>
            <a:pPr>
              <a:lnSpc>
                <a:spcPct val="120000"/>
              </a:lnSpc>
            </a:pPr>
            <a:endParaRPr lang="en-US" sz="1800" dirty="0"/>
          </a:p>
        </p:txBody>
      </p:sp>
      <p:grpSp>
        <p:nvGrpSpPr>
          <p:cNvPr id="13" name="קבוצה 12">
            <a:extLst>
              <a:ext uri="{FF2B5EF4-FFF2-40B4-BE49-F238E27FC236}">
                <a16:creationId xmlns:a16="http://schemas.microsoft.com/office/drawing/2014/main" id="{C5CD2BA5-8368-4738-A2EC-637868629A34}"/>
              </a:ext>
            </a:extLst>
          </p:cNvPr>
          <p:cNvGrpSpPr/>
          <p:nvPr/>
        </p:nvGrpSpPr>
        <p:grpSpPr>
          <a:xfrm>
            <a:off x="4162225" y="2026285"/>
            <a:ext cx="7081465" cy="4264637"/>
            <a:chOff x="3873047" y="1976436"/>
            <a:chExt cx="7081465" cy="4264637"/>
          </a:xfrm>
        </p:grpSpPr>
        <p:pic>
          <p:nvPicPr>
            <p:cNvPr id="7" name="תמונה 6">
              <a:extLst>
                <a:ext uri="{FF2B5EF4-FFF2-40B4-BE49-F238E27FC236}">
                  <a16:creationId xmlns:a16="http://schemas.microsoft.com/office/drawing/2014/main" id="{8AAABE97-27EF-4972-ABA6-8B7F3A2AE25E}"/>
                </a:ext>
              </a:extLst>
            </p:cNvPr>
            <p:cNvPicPr>
              <a:picLocks noChangeAspect="1"/>
            </p:cNvPicPr>
            <p:nvPr/>
          </p:nvPicPr>
          <p:blipFill>
            <a:blip r:embed="rId4"/>
            <a:stretch>
              <a:fillRect/>
            </a:stretch>
          </p:blipFill>
          <p:spPr>
            <a:xfrm>
              <a:off x="3873047" y="1976436"/>
              <a:ext cx="7081465" cy="3934147"/>
            </a:xfrm>
            <a:prstGeom prst="rect">
              <a:avLst/>
            </a:prstGeom>
          </p:spPr>
        </p:pic>
        <p:sp>
          <p:nvSpPr>
            <p:cNvPr id="12" name="TextBox 11">
              <a:extLst>
                <a:ext uri="{FF2B5EF4-FFF2-40B4-BE49-F238E27FC236}">
                  <a16:creationId xmlns:a16="http://schemas.microsoft.com/office/drawing/2014/main" id="{97078759-BD3A-44DA-A649-D1469DD101B8}"/>
                </a:ext>
              </a:extLst>
            </p:cNvPr>
            <p:cNvSpPr txBox="1"/>
            <p:nvPr/>
          </p:nvSpPr>
          <p:spPr>
            <a:xfrm>
              <a:off x="4010387" y="5933296"/>
              <a:ext cx="2743200"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chemeClr val="tx1">
                      <a:lumMod val="65000"/>
                      <a:lumOff val="35000"/>
                    </a:schemeClr>
                  </a:solidFill>
                </a:rPr>
                <a:t>NASA's Earth Observatory</a:t>
              </a:r>
            </a:p>
          </p:txBody>
        </p:sp>
      </p:grpSp>
      <p:pic>
        <p:nvPicPr>
          <p:cNvPr id="2" name="Picture 2" descr="A close up of a map&#10;&#10;Description generated with high confidence">
            <a:extLst>
              <a:ext uri="{FF2B5EF4-FFF2-40B4-BE49-F238E27FC236}">
                <a16:creationId xmlns:a16="http://schemas.microsoft.com/office/drawing/2014/main" id="{8DE81797-8C3F-4727-BE3A-E1B5605DD8C6}"/>
              </a:ext>
            </a:extLst>
          </p:cNvPr>
          <p:cNvPicPr>
            <a:picLocks noChangeAspect="1"/>
          </p:cNvPicPr>
          <p:nvPr/>
        </p:nvPicPr>
        <p:blipFill>
          <a:blip r:embed="rId5"/>
          <a:stretch>
            <a:fillRect/>
          </a:stretch>
        </p:blipFill>
        <p:spPr>
          <a:xfrm>
            <a:off x="4006886" y="1758258"/>
            <a:ext cx="7020469" cy="4666029"/>
          </a:xfrm>
          <a:prstGeom prst="rect">
            <a:avLst/>
          </a:prstGeom>
        </p:spPr>
      </p:pic>
    </p:spTree>
    <p:extLst>
      <p:ext uri="{BB962C8B-B14F-4D97-AF65-F5344CB8AC3E}">
        <p14:creationId xmlns:p14="http://schemas.microsoft.com/office/powerpoint/2010/main" val="2400350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3"/>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ED1155-46E2-4F74-AEB0-34BF18BCDC65}"/>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D34817"/>
                </a:solidFill>
              </a:rPr>
              <a:t>Introduction</a:t>
            </a:r>
            <a:endParaRPr lang="en-US"/>
          </a:p>
        </p:txBody>
      </p:sp>
      <p:sp>
        <p:nvSpPr>
          <p:cNvPr id="9" name="Content Placeholder 8">
            <a:extLst>
              <a:ext uri="{FF2B5EF4-FFF2-40B4-BE49-F238E27FC236}">
                <a16:creationId xmlns:a16="http://schemas.microsoft.com/office/drawing/2014/main" id="{8837BFCC-0344-42E8-B058-A8929CD8881F}"/>
              </a:ext>
            </a:extLst>
          </p:cNvPr>
          <p:cNvSpPr>
            <a:spLocks noGrp="1"/>
          </p:cNvSpPr>
          <p:nvPr>
            <p:ph idx="1"/>
          </p:nvPr>
        </p:nvSpPr>
        <p:spPr>
          <a:xfrm>
            <a:off x="1062141" y="1572268"/>
            <a:ext cx="7481992" cy="4597900"/>
          </a:xfrm>
        </p:spPr>
        <p:txBody>
          <a:bodyPr vert="horz" lIns="91440" tIns="45720" rIns="91440" bIns="45720" rtlCol="0" anchor="t">
            <a:noAutofit/>
          </a:bodyPr>
          <a:lstStyle/>
          <a:p>
            <a:r>
              <a:rPr lang="en-US" sz="1600" b="1" dirty="0"/>
              <a:t>Surface Ozone (O</a:t>
            </a:r>
            <a:r>
              <a:rPr lang="en-US" sz="1600" b="1" baseline="-25000" dirty="0"/>
              <a:t>3</a:t>
            </a:r>
            <a:r>
              <a:rPr lang="en-US" sz="1600" b="1" dirty="0"/>
              <a:t>) - </a:t>
            </a:r>
          </a:p>
          <a:p>
            <a:r>
              <a:rPr lang="en-US" sz="1400" dirty="0"/>
              <a:t>Ozone is produced in the troposphere by photochemical oxidation of CO, CH4, NMVOCs by OH in the presence of reactive nitrogen oxides (NOx = NO + NO2).</a:t>
            </a:r>
          </a:p>
          <a:p>
            <a:r>
              <a:rPr lang="en-US" sz="1400" dirty="0"/>
              <a:t>The hydroxyl radical originates mainly from atmospheric oxidation of water vapor by excited oxygen atoms O(</a:t>
            </a:r>
            <a:r>
              <a:rPr lang="en-US" sz="1400" baseline="30000" dirty="0"/>
              <a:t>1</a:t>
            </a:r>
            <a:r>
              <a:rPr lang="en-US" sz="1400" dirty="0"/>
              <a:t>D), which itself is produced by a photochemical reaction - absorption of solar ultraviolet radiation of wavelength shorter than 320 nm by ozone</a:t>
            </a:r>
            <a:endParaRPr lang="en-US" sz="1400" b="1" dirty="0"/>
          </a:p>
          <a:p>
            <a:pPr marL="0" indent="0" algn="ctr">
              <a:buNone/>
            </a:pPr>
            <a:r>
              <a:rPr lang="en-US" sz="1400" dirty="0"/>
              <a:t>O3 + </a:t>
            </a:r>
            <a:r>
              <a:rPr lang="en-US" sz="1400" dirty="0" err="1"/>
              <a:t>hv</a:t>
            </a:r>
            <a:r>
              <a:rPr lang="en-US" sz="1400" dirty="0"/>
              <a:t> --&gt; O2 +O(1D)</a:t>
            </a:r>
            <a:endParaRPr lang="en-US" sz="1400" b="1" dirty="0"/>
          </a:p>
          <a:p>
            <a:pPr marL="0" indent="0" algn="ctr">
              <a:buNone/>
            </a:pPr>
            <a:r>
              <a:rPr lang="en-US" sz="1400" dirty="0"/>
              <a:t>O(1D) + H2O --&gt; 2OH</a:t>
            </a:r>
            <a:endParaRPr lang="en-US" sz="1400" b="1" dirty="0"/>
          </a:p>
          <a:p>
            <a:r>
              <a:rPr lang="en-US" sz="1400" dirty="0"/>
              <a:t>Sources of the precursors  </a:t>
            </a:r>
          </a:p>
          <a:p>
            <a:r>
              <a:rPr lang="en-US" sz="1400" dirty="0"/>
              <a:t>Usually a summer problem (photochemical process), usually limited by supply of </a:t>
            </a:r>
            <a:r>
              <a:rPr lang="en-US" sz="1400" dirty="0" err="1"/>
              <a:t>HOx</a:t>
            </a:r>
            <a:r>
              <a:rPr lang="en-US" sz="1400" dirty="0"/>
              <a:t> and NOx </a:t>
            </a:r>
          </a:p>
          <a:p>
            <a:r>
              <a:rPr lang="en-US" sz="1400" dirty="0"/>
              <a:t>Sinks: photolysis in the presence of water vapor, uptake by vegetation (dry deposition), wet deposition is negligible</a:t>
            </a:r>
          </a:p>
          <a:p>
            <a:r>
              <a:rPr lang="en-US" sz="1400" dirty="0"/>
              <a:t>Background Ozone </a:t>
            </a:r>
          </a:p>
          <a:p>
            <a:endParaRPr lang="en-US" sz="1400" dirty="0"/>
          </a:p>
        </p:txBody>
      </p:sp>
      <p:sp>
        <p:nvSpPr>
          <p:cNvPr id="14" name="Content Placeholder 8">
            <a:extLst>
              <a:ext uri="{FF2B5EF4-FFF2-40B4-BE49-F238E27FC236}">
                <a16:creationId xmlns:a16="http://schemas.microsoft.com/office/drawing/2014/main" id="{CE03F445-FAFC-4BDC-AB25-E5E0CBE54F45}"/>
              </a:ext>
            </a:extLst>
          </p:cNvPr>
          <p:cNvSpPr txBox="1">
            <a:spLocks/>
          </p:cNvSpPr>
          <p:nvPr/>
        </p:nvSpPr>
        <p:spPr>
          <a:xfrm>
            <a:off x="1062141" y="1572268"/>
            <a:ext cx="7481992" cy="4597900"/>
          </a:xfrm>
          <a:prstGeom prst="rect">
            <a:avLst/>
          </a:prstGeom>
        </p:spPr>
        <p:txBody>
          <a:bodyPr vert="horz" lIns="91440" tIns="45720" rIns="91440" bIns="45720" rtlCol="0" anchor="t">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600" b="1" dirty="0"/>
              <a:t>PM- </a:t>
            </a:r>
          </a:p>
          <a:p>
            <a:r>
              <a:rPr lang="en-US" sz="1400" dirty="0"/>
              <a:t>Sulfate, nitrate, OC – are produced by oxidation of SO2, NOx and NMVOCs. </a:t>
            </a:r>
          </a:p>
          <a:p>
            <a:r>
              <a:rPr lang="en-US" sz="1400" dirty="0"/>
              <a:t>Other - BC, soil dust, sea salt</a:t>
            </a:r>
            <a:endParaRPr lang="en-US"/>
          </a:p>
          <a:p>
            <a:r>
              <a:rPr lang="en-US" sz="1400" dirty="0"/>
              <a:t>All year round problem</a:t>
            </a:r>
          </a:p>
          <a:p>
            <a:r>
              <a:rPr lang="en-US" sz="1400" dirty="0"/>
              <a:t>Lifetime is similar to ozone, background is negligible</a:t>
            </a:r>
          </a:p>
          <a:p>
            <a:r>
              <a:rPr lang="en-US" sz="1400" dirty="0"/>
              <a:t>Sinks: wet deposition</a:t>
            </a:r>
          </a:p>
          <a:p>
            <a:endParaRPr lang="en-US" sz="1400" dirty="0"/>
          </a:p>
          <a:p>
            <a:endParaRPr lang="en-US" sz="1400" dirty="0"/>
          </a:p>
          <a:p>
            <a:endParaRPr lang="en-US" sz="1400" dirty="0"/>
          </a:p>
          <a:p>
            <a:endParaRPr lang="en-US" sz="1400" dirty="0"/>
          </a:p>
        </p:txBody>
      </p:sp>
      <p:sp>
        <p:nvSpPr>
          <p:cNvPr id="16" name="Title 9">
            <a:extLst>
              <a:ext uri="{FF2B5EF4-FFF2-40B4-BE49-F238E27FC236}">
                <a16:creationId xmlns:a16="http://schemas.microsoft.com/office/drawing/2014/main" id="{5F97BEC8-F629-41B7-88E4-DD4A25A1F799}"/>
              </a:ext>
            </a:extLst>
          </p:cNvPr>
          <p:cNvSpPr>
            <a:spLocks noGrp="1"/>
          </p:cNvSpPr>
          <p:nvPr>
            <p:ph type="title"/>
          </p:nvPr>
        </p:nvSpPr>
        <p:spPr>
          <a:xfrm>
            <a:off x="851162" y="-217888"/>
            <a:ext cx="9692640" cy="1397124"/>
          </a:xfrm>
        </p:spPr>
        <p:txBody>
          <a:bodyPr>
            <a:normAutofit/>
          </a:bodyPr>
          <a:lstStyle/>
          <a:p>
            <a:r>
              <a:rPr lang="en-US" dirty="0"/>
              <a:t>Relevant pollutants </a:t>
            </a:r>
            <a:endParaRPr lang="en-US" b="0" dirty="0"/>
          </a:p>
        </p:txBody>
      </p:sp>
    </p:spTree>
    <p:extLst>
      <p:ext uri="{BB962C8B-B14F-4D97-AF65-F5344CB8AC3E}">
        <p14:creationId xmlns:p14="http://schemas.microsoft.com/office/powerpoint/2010/main" val="913286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ED1155-46E2-4F74-AEB0-34BF18BCDC65}"/>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D34817"/>
                </a:solidFill>
              </a:rPr>
              <a:t>Introduction</a:t>
            </a:r>
            <a:endParaRPr lang="en-US"/>
          </a:p>
        </p:txBody>
      </p:sp>
      <p:sp>
        <p:nvSpPr>
          <p:cNvPr id="10" name="Title 9">
            <a:extLst>
              <a:ext uri="{FF2B5EF4-FFF2-40B4-BE49-F238E27FC236}">
                <a16:creationId xmlns:a16="http://schemas.microsoft.com/office/drawing/2014/main" id="{2390DDFD-FD44-4F4B-8A05-7F62B0EE6BD0}"/>
              </a:ext>
            </a:extLst>
          </p:cNvPr>
          <p:cNvSpPr>
            <a:spLocks noGrp="1"/>
          </p:cNvSpPr>
          <p:nvPr>
            <p:ph type="title"/>
          </p:nvPr>
        </p:nvSpPr>
        <p:spPr>
          <a:xfrm>
            <a:off x="851162" y="-217888"/>
            <a:ext cx="9692640" cy="1397124"/>
          </a:xfrm>
        </p:spPr>
        <p:txBody>
          <a:bodyPr>
            <a:normAutofit/>
          </a:bodyPr>
          <a:lstStyle/>
          <a:p>
            <a:r>
              <a:rPr lang="en-US" dirty="0"/>
              <a:t>Relevant pollutants </a:t>
            </a:r>
            <a:endParaRPr lang="en-US" b="0" dirty="0"/>
          </a:p>
        </p:txBody>
      </p:sp>
      <p:sp>
        <p:nvSpPr>
          <p:cNvPr id="6" name="Content Placeholder 8">
            <a:extLst>
              <a:ext uri="{FF2B5EF4-FFF2-40B4-BE49-F238E27FC236}">
                <a16:creationId xmlns:a16="http://schemas.microsoft.com/office/drawing/2014/main" id="{7623AF96-7099-48F1-8C26-2514ACA41615}"/>
              </a:ext>
            </a:extLst>
          </p:cNvPr>
          <p:cNvSpPr txBox="1">
            <a:spLocks/>
          </p:cNvSpPr>
          <p:nvPr/>
        </p:nvSpPr>
        <p:spPr>
          <a:xfrm>
            <a:off x="851162" y="1927542"/>
            <a:ext cx="5023128" cy="4351337"/>
          </a:xfrm>
          <a:prstGeom prst="rect">
            <a:avLst/>
          </a:prstGeom>
        </p:spPr>
        <p:txBody>
          <a:bodyPr vert="horz" lIns="91440" tIns="45720" rIns="91440" bIns="45720" rtlCol="0" anchor="t">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2000" kern="1200" spc="10" baseline="0">
                <a:solidFill>
                  <a:schemeClr val="tx1">
                    <a:lumMod val="65000"/>
                    <a:lumOff val="35000"/>
                  </a:schemeClr>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sz="1600" b="1" dirty="0"/>
              <a:t>Why ozone and PM?</a:t>
            </a:r>
          </a:p>
          <a:p>
            <a:r>
              <a:rPr lang="en-US" sz="1600" dirty="0"/>
              <a:t>Important climate forcing agents</a:t>
            </a:r>
          </a:p>
          <a:p>
            <a:r>
              <a:rPr lang="en-US" sz="1600" dirty="0"/>
              <a:t>Most widespread violations of the Air Quality Standards</a:t>
            </a:r>
            <a:endParaRPr lang="en-US" sz="1600" b="1" dirty="0"/>
          </a:p>
          <a:p>
            <a:r>
              <a:rPr lang="en-US" sz="1600" dirty="0"/>
              <a:t>Great health impact – WHO estimates: 4.2 million premature deaths globally are linked to ambient air pollution, mainly from heart disease, stroke, chronic obstructive pulmonary disease, lung cancer, and acute respiratory infections in children</a:t>
            </a:r>
          </a:p>
          <a:p>
            <a:r>
              <a:rPr lang="en-US" sz="1600" dirty="0"/>
              <a:t>Strongest evidence for concern – PM, O3, NO2, SO2</a:t>
            </a:r>
          </a:p>
          <a:p>
            <a:endParaRPr lang="en-US" dirty="0"/>
          </a:p>
        </p:txBody>
      </p:sp>
      <p:grpSp>
        <p:nvGrpSpPr>
          <p:cNvPr id="11" name="קבוצה 10">
            <a:extLst>
              <a:ext uri="{FF2B5EF4-FFF2-40B4-BE49-F238E27FC236}">
                <a16:creationId xmlns:a16="http://schemas.microsoft.com/office/drawing/2014/main" id="{8BECC56D-51B7-4519-A5F8-313F2523B6B8}"/>
              </a:ext>
            </a:extLst>
          </p:cNvPr>
          <p:cNvGrpSpPr/>
          <p:nvPr/>
        </p:nvGrpSpPr>
        <p:grpSpPr>
          <a:xfrm>
            <a:off x="6536385" y="579121"/>
            <a:ext cx="4737100" cy="4988164"/>
            <a:chOff x="1854200" y="294198"/>
            <a:chExt cx="5073826" cy="5601565"/>
          </a:xfrm>
        </p:grpSpPr>
        <p:pic>
          <p:nvPicPr>
            <p:cNvPr id="8" name="Picture 11" descr="A picture containing text, map&#10;&#10;Description generated with very high confidence">
              <a:extLst>
                <a:ext uri="{FF2B5EF4-FFF2-40B4-BE49-F238E27FC236}">
                  <a16:creationId xmlns:a16="http://schemas.microsoft.com/office/drawing/2014/main" id="{3C095722-6DAC-4079-BBC1-1EDD03C8D344}"/>
                </a:ext>
              </a:extLst>
            </p:cNvPr>
            <p:cNvPicPr>
              <a:picLocks noChangeAspect="1"/>
            </p:cNvPicPr>
            <p:nvPr/>
          </p:nvPicPr>
          <p:blipFill>
            <a:blip r:embed="rId3"/>
            <a:stretch>
              <a:fillRect/>
            </a:stretch>
          </p:blipFill>
          <p:spPr>
            <a:xfrm>
              <a:off x="1854200" y="294198"/>
              <a:ext cx="5023128" cy="2836938"/>
            </a:xfrm>
            <a:prstGeom prst="rect">
              <a:avLst/>
            </a:prstGeom>
          </p:spPr>
        </p:pic>
        <p:pic>
          <p:nvPicPr>
            <p:cNvPr id="13" name="Picture 13" descr="A picture containing text, map&#10;&#10;Description generated with very high confidence">
              <a:extLst>
                <a:ext uri="{FF2B5EF4-FFF2-40B4-BE49-F238E27FC236}">
                  <a16:creationId xmlns:a16="http://schemas.microsoft.com/office/drawing/2014/main" id="{6B53399B-7698-459F-8661-9BAFABF6BE03}"/>
                </a:ext>
              </a:extLst>
            </p:cNvPr>
            <p:cNvPicPr>
              <a:picLocks noChangeAspect="1"/>
            </p:cNvPicPr>
            <p:nvPr/>
          </p:nvPicPr>
          <p:blipFill>
            <a:blip r:embed="rId4"/>
            <a:stretch>
              <a:fillRect/>
            </a:stretch>
          </p:blipFill>
          <p:spPr>
            <a:xfrm>
              <a:off x="1854200" y="3035114"/>
              <a:ext cx="5073826" cy="2860649"/>
            </a:xfrm>
            <a:prstGeom prst="rect">
              <a:avLst/>
            </a:prstGeom>
          </p:spPr>
        </p:pic>
      </p:grpSp>
      <p:sp>
        <p:nvSpPr>
          <p:cNvPr id="15" name="TextBox 14">
            <a:extLst>
              <a:ext uri="{FF2B5EF4-FFF2-40B4-BE49-F238E27FC236}">
                <a16:creationId xmlns:a16="http://schemas.microsoft.com/office/drawing/2014/main" id="{7D01EBFF-34CB-4149-9FDA-E184E9E2C0AF}"/>
              </a:ext>
            </a:extLst>
          </p:cNvPr>
          <p:cNvSpPr txBox="1"/>
          <p:nvPr/>
        </p:nvSpPr>
        <p:spPr>
          <a:xfrm>
            <a:off x="6752285" y="5632548"/>
            <a:ext cx="4305301" cy="67710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Silva, 2013. </a:t>
            </a:r>
            <a:r>
              <a:rPr lang="en-US" sz="1200" dirty="0">
                <a:solidFill>
                  <a:srgbClr val="000000"/>
                </a:solidFill>
              </a:rPr>
              <a:t>Current premature mortality due to anthropogenic air pollution (2000–1850), in deaths yr</a:t>
            </a:r>
            <a:r>
              <a:rPr lang="en-US" sz="1200" baseline="30000" dirty="0">
                <a:solidFill>
                  <a:srgbClr val="000000"/>
                </a:solidFill>
              </a:rPr>
              <a:t>−1</a:t>
            </a:r>
            <a:r>
              <a:rPr lang="en-US" sz="1200" dirty="0">
                <a:solidFill>
                  <a:srgbClr val="000000"/>
                </a:solidFill>
              </a:rPr>
              <a:t> (1000 km</a:t>
            </a:r>
            <a:r>
              <a:rPr lang="en-US" sz="1200" baseline="30000" dirty="0">
                <a:solidFill>
                  <a:srgbClr val="000000"/>
                </a:solidFill>
              </a:rPr>
              <a:t>2</a:t>
            </a:r>
            <a:r>
              <a:rPr lang="en-US" sz="1200" dirty="0">
                <a:solidFill>
                  <a:srgbClr val="000000"/>
                </a:solidFill>
              </a:rPr>
              <a:t>)</a:t>
            </a:r>
            <a:r>
              <a:rPr lang="en-US" sz="1200" baseline="30000" dirty="0">
                <a:solidFill>
                  <a:srgbClr val="000000"/>
                </a:solidFill>
              </a:rPr>
              <a:t>−1</a:t>
            </a:r>
            <a:r>
              <a:rPr lang="en-US" sz="1200" dirty="0">
                <a:solidFill>
                  <a:srgbClr val="000000"/>
                </a:solidFill>
              </a:rPr>
              <a:t>, for (top) ozone and (bottom) PM2.5</a:t>
            </a:r>
            <a:endParaRPr lang="en-US" sz="1100" dirty="0">
              <a:solidFill>
                <a:srgbClr val="000000"/>
              </a:solidFill>
            </a:endParaRPr>
          </a:p>
        </p:txBody>
      </p:sp>
    </p:spTree>
    <p:extLst>
      <p:ext uri="{BB962C8B-B14F-4D97-AF65-F5344CB8AC3E}">
        <p14:creationId xmlns:p14="http://schemas.microsoft.com/office/powerpoint/2010/main" val="211827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ED1155-46E2-4F74-AEB0-34BF18BCDC65}"/>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D34817"/>
                </a:solidFill>
              </a:rPr>
              <a:t>Introduction</a:t>
            </a:r>
            <a:endParaRPr lang="en-US"/>
          </a:p>
        </p:txBody>
      </p:sp>
      <p:sp>
        <p:nvSpPr>
          <p:cNvPr id="10" name="Title 9">
            <a:extLst>
              <a:ext uri="{FF2B5EF4-FFF2-40B4-BE49-F238E27FC236}">
                <a16:creationId xmlns:a16="http://schemas.microsoft.com/office/drawing/2014/main" id="{2390DDFD-FD44-4F4B-8A05-7F62B0EE6BD0}"/>
              </a:ext>
            </a:extLst>
          </p:cNvPr>
          <p:cNvSpPr>
            <a:spLocks noGrp="1"/>
          </p:cNvSpPr>
          <p:nvPr>
            <p:ph type="title"/>
          </p:nvPr>
        </p:nvSpPr>
        <p:spPr/>
        <p:txBody>
          <a:bodyPr>
            <a:normAutofit/>
          </a:bodyPr>
          <a:lstStyle/>
          <a:p>
            <a:r>
              <a:rPr lang="en-US" dirty="0"/>
              <a:t>Climate affect on Ozone and PM (broader context)</a:t>
            </a:r>
          </a:p>
        </p:txBody>
      </p:sp>
      <p:grpSp>
        <p:nvGrpSpPr>
          <p:cNvPr id="7" name="קבוצה 6">
            <a:extLst>
              <a:ext uri="{FF2B5EF4-FFF2-40B4-BE49-F238E27FC236}">
                <a16:creationId xmlns:a16="http://schemas.microsoft.com/office/drawing/2014/main" id="{09F9F4A0-A454-453C-A2FD-C7FDA8ED4EE4}"/>
              </a:ext>
            </a:extLst>
          </p:cNvPr>
          <p:cNvGrpSpPr/>
          <p:nvPr/>
        </p:nvGrpSpPr>
        <p:grpSpPr>
          <a:xfrm>
            <a:off x="6448458" y="2274329"/>
            <a:ext cx="4785673" cy="3460278"/>
            <a:chOff x="6550058" y="3272487"/>
            <a:chExt cx="4785673" cy="3460278"/>
          </a:xfrm>
        </p:grpSpPr>
        <p:grpSp>
          <p:nvGrpSpPr>
            <p:cNvPr id="6" name="קבוצה 5">
              <a:extLst>
                <a:ext uri="{FF2B5EF4-FFF2-40B4-BE49-F238E27FC236}">
                  <a16:creationId xmlns:a16="http://schemas.microsoft.com/office/drawing/2014/main" id="{81673998-F6C9-49C2-A3CE-9A321045C10D}"/>
                </a:ext>
              </a:extLst>
            </p:cNvPr>
            <p:cNvGrpSpPr/>
            <p:nvPr/>
          </p:nvGrpSpPr>
          <p:grpSpPr>
            <a:xfrm>
              <a:off x="6550058" y="3339272"/>
              <a:ext cx="4785673" cy="3393493"/>
              <a:chOff x="6798298" y="3241241"/>
              <a:chExt cx="4785673" cy="3393493"/>
            </a:xfrm>
          </p:grpSpPr>
          <p:pic>
            <p:nvPicPr>
              <p:cNvPr id="2" name="Picture 2" descr="A screenshot of a cell phone&#10;&#10;Description generated with very high confidence">
                <a:extLst>
                  <a:ext uri="{FF2B5EF4-FFF2-40B4-BE49-F238E27FC236}">
                    <a16:creationId xmlns:a16="http://schemas.microsoft.com/office/drawing/2014/main" id="{96383E03-0360-4410-A949-89D79CA82C8C}"/>
                  </a:ext>
                </a:extLst>
              </p:cNvPr>
              <p:cNvPicPr>
                <a:picLocks noChangeAspect="1"/>
              </p:cNvPicPr>
              <p:nvPr/>
            </p:nvPicPr>
            <p:blipFill>
              <a:blip r:embed="rId3"/>
              <a:stretch>
                <a:fillRect/>
              </a:stretch>
            </p:blipFill>
            <p:spPr>
              <a:xfrm>
                <a:off x="6798298" y="3241241"/>
                <a:ext cx="4785673" cy="3156427"/>
              </a:xfrm>
              <a:prstGeom prst="rect">
                <a:avLst/>
              </a:prstGeom>
            </p:spPr>
          </p:pic>
          <p:sp>
            <p:nvSpPr>
              <p:cNvPr id="3" name="TextBox 2">
                <a:extLst>
                  <a:ext uri="{FF2B5EF4-FFF2-40B4-BE49-F238E27FC236}">
                    <a16:creationId xmlns:a16="http://schemas.microsoft.com/office/drawing/2014/main" id="{BB038B53-7208-489C-B7F2-AEB295496EF4}"/>
                  </a:ext>
                </a:extLst>
              </p:cNvPr>
              <p:cNvSpPr txBox="1"/>
              <p:nvPr/>
            </p:nvSpPr>
            <p:spPr>
              <a:xfrm>
                <a:off x="7057534" y="6326957"/>
                <a:ext cx="3371653"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solidFill>
                      <a:srgbClr val="595959"/>
                    </a:solidFill>
                  </a:rPr>
                  <a:t>Jacob and winner, 2009. </a:t>
                </a:r>
                <a:endParaRPr lang="en-US" sz="1400" dirty="0"/>
              </a:p>
            </p:txBody>
          </p:sp>
        </p:grpSp>
        <p:sp>
          <p:nvSpPr>
            <p:cNvPr id="4" name="TextBox 3">
              <a:extLst>
                <a:ext uri="{FF2B5EF4-FFF2-40B4-BE49-F238E27FC236}">
                  <a16:creationId xmlns:a16="http://schemas.microsoft.com/office/drawing/2014/main" id="{D6717C36-732B-4D4F-96C9-4FA1B351CB68}"/>
                </a:ext>
              </a:extLst>
            </p:cNvPr>
            <p:cNvSpPr txBox="1"/>
            <p:nvPr/>
          </p:nvSpPr>
          <p:spPr>
            <a:xfrm>
              <a:off x="7932654" y="3821205"/>
              <a:ext cx="857840" cy="27699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b="1" dirty="0">
                  <a:solidFill>
                    <a:srgbClr val="FF0000"/>
                  </a:solidFill>
                </a:rPr>
                <a:t>ΔCO2</a:t>
              </a:r>
            </a:p>
          </p:txBody>
        </p:sp>
        <p:sp>
          <p:nvSpPr>
            <p:cNvPr id="8" name="TextBox 7">
              <a:extLst>
                <a:ext uri="{FF2B5EF4-FFF2-40B4-BE49-F238E27FC236}">
                  <a16:creationId xmlns:a16="http://schemas.microsoft.com/office/drawing/2014/main" id="{C737EB6F-8D5C-4B15-A624-CF764DDE9AFE}"/>
                </a:ext>
              </a:extLst>
            </p:cNvPr>
            <p:cNvSpPr txBox="1"/>
            <p:nvPr/>
          </p:nvSpPr>
          <p:spPr>
            <a:xfrm>
              <a:off x="7594861" y="4457515"/>
              <a:ext cx="857840" cy="276999"/>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200" b="1" dirty="0" err="1">
                  <a:solidFill>
                    <a:srgbClr val="FF0000"/>
                  </a:solidFill>
                </a:rPr>
                <a:t>ΔNOx</a:t>
              </a:r>
              <a:endParaRPr lang="en-US" sz="1200" b="1" dirty="0">
                <a:solidFill>
                  <a:srgbClr val="FF0000"/>
                </a:solidFill>
              </a:endParaRPr>
            </a:p>
          </p:txBody>
        </p:sp>
        <p:sp>
          <p:nvSpPr>
            <p:cNvPr id="11" name="TextBox 10">
              <a:extLst>
                <a:ext uri="{FF2B5EF4-FFF2-40B4-BE49-F238E27FC236}">
                  <a16:creationId xmlns:a16="http://schemas.microsoft.com/office/drawing/2014/main" id="{EB8795FE-2C7B-47A1-B4AF-F8B92C982094}"/>
                </a:ext>
              </a:extLst>
            </p:cNvPr>
            <p:cNvSpPr txBox="1"/>
            <p:nvPr/>
          </p:nvSpPr>
          <p:spPr>
            <a:xfrm>
              <a:off x="7814819" y="3272487"/>
              <a:ext cx="1289901" cy="46166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dirty="0">
                  <a:solidFill>
                    <a:srgbClr val="FF0000"/>
                  </a:solidFill>
                </a:rPr>
                <a:t>Natural emissions</a:t>
              </a:r>
            </a:p>
          </p:txBody>
        </p:sp>
        <p:sp>
          <p:nvSpPr>
            <p:cNvPr id="12" name="TextBox 11">
              <a:extLst>
                <a:ext uri="{FF2B5EF4-FFF2-40B4-BE49-F238E27FC236}">
                  <a16:creationId xmlns:a16="http://schemas.microsoft.com/office/drawing/2014/main" id="{578DD1E3-5217-41DD-82F6-F3FEDA3BE664}"/>
                </a:ext>
              </a:extLst>
            </p:cNvPr>
            <p:cNvSpPr txBox="1"/>
            <p:nvPr/>
          </p:nvSpPr>
          <p:spPr>
            <a:xfrm>
              <a:off x="8710366" y="4151144"/>
              <a:ext cx="857840" cy="43088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100" b="1" dirty="0">
                  <a:solidFill>
                    <a:srgbClr val="FF0000"/>
                  </a:solidFill>
                </a:rPr>
                <a:t>Ozone</a:t>
              </a:r>
            </a:p>
            <a:p>
              <a:r>
                <a:rPr lang="en-US" sz="1100" b="1" dirty="0">
                  <a:solidFill>
                    <a:srgbClr val="FF0000"/>
                  </a:solidFill>
                </a:rPr>
                <a:t>PM</a:t>
              </a:r>
            </a:p>
          </p:txBody>
        </p:sp>
        <p:sp>
          <p:nvSpPr>
            <p:cNvPr id="13" name="TextBox 12">
              <a:extLst>
                <a:ext uri="{FF2B5EF4-FFF2-40B4-BE49-F238E27FC236}">
                  <a16:creationId xmlns:a16="http://schemas.microsoft.com/office/drawing/2014/main" id="{004C99E9-B46A-46CB-8EA0-5978DD88E415}"/>
                </a:ext>
              </a:extLst>
            </p:cNvPr>
            <p:cNvSpPr txBox="1"/>
            <p:nvPr/>
          </p:nvSpPr>
          <p:spPr>
            <a:xfrm>
              <a:off x="8513974" y="4858154"/>
              <a:ext cx="857840" cy="43088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100" b="1">
                  <a:solidFill>
                    <a:srgbClr val="FF0000"/>
                  </a:solidFill>
                </a:rPr>
                <a:t>Ozone</a:t>
              </a:r>
            </a:p>
            <a:p>
              <a:r>
                <a:rPr lang="en-US" sz="1100" b="1">
                  <a:solidFill>
                    <a:srgbClr val="FF0000"/>
                  </a:solidFill>
                </a:rPr>
                <a:t>PM</a:t>
              </a:r>
            </a:p>
          </p:txBody>
        </p:sp>
      </p:grpSp>
      <p:sp>
        <p:nvSpPr>
          <p:cNvPr id="9" name="Content Placeholder 8">
            <a:extLst>
              <a:ext uri="{FF2B5EF4-FFF2-40B4-BE49-F238E27FC236}">
                <a16:creationId xmlns:a16="http://schemas.microsoft.com/office/drawing/2014/main" id="{8837BFCC-0344-42E8-B058-A8929CD8881F}"/>
              </a:ext>
            </a:extLst>
          </p:cNvPr>
          <p:cNvSpPr>
            <a:spLocks noGrp="1"/>
          </p:cNvSpPr>
          <p:nvPr>
            <p:ph idx="1"/>
          </p:nvPr>
        </p:nvSpPr>
        <p:spPr>
          <a:xfrm>
            <a:off x="957869" y="1986810"/>
            <a:ext cx="5321705" cy="3865034"/>
          </a:xfrm>
        </p:spPr>
        <p:txBody>
          <a:bodyPr vert="horz" lIns="91440" tIns="45720" rIns="91440" bIns="45720" rtlCol="0" anchor="t">
            <a:normAutofit fontScale="85000" lnSpcReduction="10000"/>
          </a:bodyPr>
          <a:lstStyle/>
          <a:p>
            <a:endParaRPr lang="en-US" b="1" dirty="0"/>
          </a:p>
          <a:p>
            <a:r>
              <a:rPr lang="en-US" b="1" u="sng" dirty="0"/>
              <a:t>Changes in climate affect air quality by:</a:t>
            </a:r>
          </a:p>
          <a:p>
            <a:r>
              <a:rPr lang="en-US" dirty="0"/>
              <a:t>Changing ventilation rates (wind speed, mixing depth, convection, frontal passages...)</a:t>
            </a:r>
          </a:p>
          <a:p>
            <a:r>
              <a:rPr lang="en-US" dirty="0"/>
              <a:t>Changing precipitation patterns</a:t>
            </a:r>
          </a:p>
          <a:p>
            <a:r>
              <a:rPr lang="en-US" dirty="0"/>
              <a:t>Changing dry deposition rates</a:t>
            </a:r>
          </a:p>
          <a:p>
            <a:r>
              <a:rPr lang="en-US" dirty="0"/>
              <a:t>Changing natural emission rates </a:t>
            </a:r>
          </a:p>
          <a:p>
            <a:r>
              <a:rPr lang="en-US" dirty="0"/>
              <a:t>Changing chemical production and loss rates</a:t>
            </a:r>
          </a:p>
          <a:p>
            <a:r>
              <a:rPr lang="en-US" dirty="0"/>
              <a:t>Changing background concentrations</a:t>
            </a:r>
          </a:p>
          <a:p>
            <a:endParaRPr lang="en-US" b="1" dirty="0"/>
          </a:p>
          <a:p>
            <a:endParaRPr lang="en-US" b="1" dirty="0"/>
          </a:p>
          <a:p>
            <a:endParaRPr lang="en-US" dirty="0"/>
          </a:p>
        </p:txBody>
      </p:sp>
    </p:spTree>
    <p:extLst>
      <p:ext uri="{BB962C8B-B14F-4D97-AF65-F5344CB8AC3E}">
        <p14:creationId xmlns:p14="http://schemas.microsoft.com/office/powerpoint/2010/main" val="437235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ED1155-46E2-4F74-AEB0-34BF18BCDC65}"/>
              </a:ext>
            </a:extLst>
          </p:cNvPr>
          <p:cNvSpPr txBox="1"/>
          <p:nvPr/>
        </p:nvSpPr>
        <p:spPr>
          <a:xfrm>
            <a:off x="457200" y="651510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D34817"/>
                </a:solidFill>
              </a:rPr>
              <a:t>Introduction</a:t>
            </a:r>
            <a:endParaRPr lang="en-US"/>
          </a:p>
        </p:txBody>
      </p:sp>
      <p:sp>
        <p:nvSpPr>
          <p:cNvPr id="9" name="Content Placeholder 8">
            <a:extLst>
              <a:ext uri="{FF2B5EF4-FFF2-40B4-BE49-F238E27FC236}">
                <a16:creationId xmlns:a16="http://schemas.microsoft.com/office/drawing/2014/main" id="{8837BFCC-0344-42E8-B058-A8929CD8881F}"/>
              </a:ext>
            </a:extLst>
          </p:cNvPr>
          <p:cNvSpPr>
            <a:spLocks noGrp="1"/>
          </p:cNvSpPr>
          <p:nvPr>
            <p:ph idx="1"/>
          </p:nvPr>
        </p:nvSpPr>
        <p:spPr>
          <a:xfrm>
            <a:off x="1261872" y="1828800"/>
            <a:ext cx="6726428" cy="4351337"/>
          </a:xfrm>
        </p:spPr>
        <p:txBody>
          <a:bodyPr vert="horz" lIns="91440" tIns="45720" rIns="91440" bIns="45720" rtlCol="0" anchor="t">
            <a:normAutofit/>
          </a:bodyPr>
          <a:lstStyle/>
          <a:p>
            <a:r>
              <a:rPr lang="en-US" dirty="0"/>
              <a:t>Three main approaches are used:</a:t>
            </a:r>
          </a:p>
          <a:p>
            <a:endParaRPr lang="en-US" dirty="0"/>
          </a:p>
          <a:p>
            <a:pPr marL="0" indent="0">
              <a:buNone/>
            </a:pPr>
            <a:r>
              <a:rPr lang="en-US" dirty="0"/>
              <a:t>1. Looking for correlations with meteorological variables (</a:t>
            </a:r>
            <a:r>
              <a:rPr lang="en-US" b="1" dirty="0"/>
              <a:t>observation based</a:t>
            </a:r>
            <a:r>
              <a:rPr lang="en-US" dirty="0"/>
              <a:t>)</a:t>
            </a:r>
          </a:p>
          <a:p>
            <a:pPr marL="0" indent="0">
              <a:buNone/>
            </a:pPr>
            <a:r>
              <a:rPr lang="en-US" dirty="0"/>
              <a:t>2. Using </a:t>
            </a:r>
            <a:r>
              <a:rPr lang="en-US" b="1" dirty="0"/>
              <a:t>regional</a:t>
            </a:r>
            <a:r>
              <a:rPr lang="en-US" dirty="0"/>
              <a:t> chemical transport models (CTMs) with shifted meteorological variables values</a:t>
            </a:r>
          </a:p>
          <a:p>
            <a:pPr marL="0" indent="0">
              <a:buNone/>
            </a:pPr>
            <a:r>
              <a:rPr lang="en-US" dirty="0"/>
              <a:t>3. CTM simulations driven by global climate models (general circulation models/GCMs)</a:t>
            </a:r>
          </a:p>
          <a:p>
            <a:pPr marL="0" indent="0">
              <a:buNone/>
            </a:pPr>
            <a:endParaRPr lang="en-US" dirty="0"/>
          </a:p>
          <a:p>
            <a:pPr marL="0" indent="0">
              <a:buNone/>
            </a:pPr>
            <a:endParaRPr lang="en-US" dirty="0"/>
          </a:p>
        </p:txBody>
      </p:sp>
      <p:sp>
        <p:nvSpPr>
          <p:cNvPr id="10" name="Title 9">
            <a:extLst>
              <a:ext uri="{FF2B5EF4-FFF2-40B4-BE49-F238E27FC236}">
                <a16:creationId xmlns:a16="http://schemas.microsoft.com/office/drawing/2014/main" id="{2390DDFD-FD44-4F4B-8A05-7F62B0EE6BD0}"/>
              </a:ext>
            </a:extLst>
          </p:cNvPr>
          <p:cNvSpPr>
            <a:spLocks noGrp="1"/>
          </p:cNvSpPr>
          <p:nvPr>
            <p:ph type="title"/>
          </p:nvPr>
        </p:nvSpPr>
        <p:spPr/>
        <p:txBody>
          <a:bodyPr>
            <a:normAutofit/>
          </a:bodyPr>
          <a:lstStyle/>
          <a:p>
            <a:r>
              <a:rPr lang="en-US"/>
              <a:t>Estimation of climate effects on pollutant concentration</a:t>
            </a:r>
          </a:p>
        </p:txBody>
      </p:sp>
      <p:sp>
        <p:nvSpPr>
          <p:cNvPr id="19" name="Rectangle 18">
            <a:extLst>
              <a:ext uri="{FF2B5EF4-FFF2-40B4-BE49-F238E27FC236}">
                <a16:creationId xmlns:a16="http://schemas.microsoft.com/office/drawing/2014/main" id="{D4DE36F6-7283-4332-B366-24B22241CACA}"/>
              </a:ext>
            </a:extLst>
          </p:cNvPr>
          <p:cNvSpPr/>
          <p:nvPr/>
        </p:nvSpPr>
        <p:spPr>
          <a:xfrm>
            <a:off x="1261872" y="4396793"/>
            <a:ext cx="6421718" cy="720110"/>
          </a:xfrm>
          <a:prstGeom prst="rect">
            <a:avLst/>
          </a:prstGeom>
          <a:noFill/>
          <a:ln w="28575"/>
        </p:spPr>
        <p:style>
          <a:lnRef idx="2">
            <a:schemeClr val="accent1"/>
          </a:lnRef>
          <a:fillRef idx="1">
            <a:schemeClr val="lt1"/>
          </a:fillRef>
          <a:effectRef idx="0">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dk1"/>
                </a:solidFill>
                <a:latin typeface="+mn-lt"/>
                <a:ea typeface="+mn-ea"/>
                <a:cs typeface="+mn-cs"/>
              </a:defRPr>
            </a:lvl1pPr>
            <a:lvl2pPr marL="457200" algn="l" defTabSz="457200" rtl="0" eaLnBrk="1" latinLnBrk="0" hangingPunct="1">
              <a:defRPr sz="1800" kern="1200">
                <a:solidFill>
                  <a:schemeClr val="dk1"/>
                </a:solidFill>
                <a:latin typeface="+mn-lt"/>
                <a:ea typeface="+mn-ea"/>
                <a:cs typeface="+mn-cs"/>
              </a:defRPr>
            </a:lvl2pPr>
            <a:lvl3pPr marL="914400" algn="l" defTabSz="457200" rtl="0" eaLnBrk="1" latinLnBrk="0" hangingPunct="1">
              <a:defRPr sz="1800" kern="1200">
                <a:solidFill>
                  <a:schemeClr val="dk1"/>
                </a:solidFill>
                <a:latin typeface="+mn-lt"/>
                <a:ea typeface="+mn-ea"/>
                <a:cs typeface="+mn-cs"/>
              </a:defRPr>
            </a:lvl3pPr>
            <a:lvl4pPr marL="1371600" algn="l" defTabSz="457200" rtl="0" eaLnBrk="1" latinLnBrk="0" hangingPunct="1">
              <a:defRPr sz="1800" kern="1200">
                <a:solidFill>
                  <a:schemeClr val="dk1"/>
                </a:solidFill>
                <a:latin typeface="+mn-lt"/>
                <a:ea typeface="+mn-ea"/>
                <a:cs typeface="+mn-cs"/>
              </a:defRPr>
            </a:lvl4pPr>
            <a:lvl5pPr marL="1828800" algn="l" defTabSz="457200" rtl="0" eaLnBrk="1" latinLnBrk="0" hangingPunct="1">
              <a:defRPr sz="1800" kern="1200">
                <a:solidFill>
                  <a:schemeClr val="dk1"/>
                </a:solidFill>
                <a:latin typeface="+mn-lt"/>
                <a:ea typeface="+mn-ea"/>
                <a:cs typeface="+mn-cs"/>
              </a:defRPr>
            </a:lvl5pPr>
            <a:lvl6pPr marL="2286000" algn="l" defTabSz="457200" rtl="0" eaLnBrk="1" latinLnBrk="0" hangingPunct="1">
              <a:defRPr sz="1800" kern="1200">
                <a:solidFill>
                  <a:schemeClr val="dk1"/>
                </a:solidFill>
                <a:latin typeface="+mn-lt"/>
                <a:ea typeface="+mn-ea"/>
                <a:cs typeface="+mn-cs"/>
              </a:defRPr>
            </a:lvl6pPr>
            <a:lvl7pPr marL="2743200" algn="l" defTabSz="457200" rtl="0" eaLnBrk="1" latinLnBrk="0" hangingPunct="1">
              <a:defRPr sz="1800" kern="1200">
                <a:solidFill>
                  <a:schemeClr val="dk1"/>
                </a:solidFill>
                <a:latin typeface="+mn-lt"/>
                <a:ea typeface="+mn-ea"/>
                <a:cs typeface="+mn-cs"/>
              </a:defRPr>
            </a:lvl7pPr>
            <a:lvl8pPr marL="3200400" algn="l" defTabSz="457200" rtl="0" eaLnBrk="1" latinLnBrk="0" hangingPunct="1">
              <a:defRPr sz="1800" kern="1200">
                <a:solidFill>
                  <a:schemeClr val="dk1"/>
                </a:solidFill>
                <a:latin typeface="+mn-lt"/>
                <a:ea typeface="+mn-ea"/>
                <a:cs typeface="+mn-cs"/>
              </a:defRPr>
            </a:lvl8pPr>
            <a:lvl9pPr marL="3657600" algn="l" defTabSz="457200" rtl="0" eaLnBrk="1" latinLnBrk="0" hangingPunct="1">
              <a:defRPr sz="1800" kern="1200">
                <a:solidFill>
                  <a:schemeClr val="dk1"/>
                </a:solidFill>
                <a:latin typeface="+mn-lt"/>
                <a:ea typeface="+mn-ea"/>
                <a:cs typeface="+mn-cs"/>
              </a:defRPr>
            </a:lvl9pPr>
          </a:lstStyle>
          <a:p>
            <a:pPr algn="ctr"/>
            <a:endParaRPr lang="en-US"/>
          </a:p>
        </p:txBody>
      </p:sp>
      <p:pic>
        <p:nvPicPr>
          <p:cNvPr id="2" name="Picture 2" descr="A picture containing text&#10;&#10;Description generated with very high confidence">
            <a:extLst>
              <a:ext uri="{FF2B5EF4-FFF2-40B4-BE49-F238E27FC236}">
                <a16:creationId xmlns:a16="http://schemas.microsoft.com/office/drawing/2014/main" id="{B68957E4-4136-412F-9457-6717523B022E}"/>
              </a:ext>
            </a:extLst>
          </p:cNvPr>
          <p:cNvPicPr>
            <a:picLocks noChangeAspect="1"/>
          </p:cNvPicPr>
          <p:nvPr/>
        </p:nvPicPr>
        <p:blipFill>
          <a:blip r:embed="rId3"/>
          <a:stretch>
            <a:fillRect/>
          </a:stretch>
        </p:blipFill>
        <p:spPr>
          <a:xfrm>
            <a:off x="7900827" y="4477270"/>
            <a:ext cx="1975456" cy="2103860"/>
          </a:xfrm>
          <a:prstGeom prst="rect">
            <a:avLst/>
          </a:prstGeom>
        </p:spPr>
      </p:pic>
      <p:grpSp>
        <p:nvGrpSpPr>
          <p:cNvPr id="6" name="קבוצה 5">
            <a:extLst>
              <a:ext uri="{FF2B5EF4-FFF2-40B4-BE49-F238E27FC236}">
                <a16:creationId xmlns:a16="http://schemas.microsoft.com/office/drawing/2014/main" id="{EB41A269-70E3-4E1B-A0B4-7C309DF30F4D}"/>
              </a:ext>
            </a:extLst>
          </p:cNvPr>
          <p:cNvGrpSpPr/>
          <p:nvPr/>
        </p:nvGrpSpPr>
        <p:grpSpPr>
          <a:xfrm>
            <a:off x="7900827" y="2067712"/>
            <a:ext cx="3112416" cy="2350785"/>
            <a:chOff x="7900827" y="2067712"/>
            <a:chExt cx="3112416" cy="2350785"/>
          </a:xfrm>
        </p:grpSpPr>
        <p:pic>
          <p:nvPicPr>
            <p:cNvPr id="3" name="תמונה 2">
              <a:extLst>
                <a:ext uri="{FF2B5EF4-FFF2-40B4-BE49-F238E27FC236}">
                  <a16:creationId xmlns:a16="http://schemas.microsoft.com/office/drawing/2014/main" id="{CBC7CB84-5E04-4CD6-9FE6-9AA0A0F228C7}"/>
                </a:ext>
              </a:extLst>
            </p:cNvPr>
            <p:cNvPicPr>
              <a:picLocks noChangeAspect="1"/>
            </p:cNvPicPr>
            <p:nvPr/>
          </p:nvPicPr>
          <p:blipFill rotWithShape="1">
            <a:blip r:embed="rId4"/>
            <a:srcRect b="49973"/>
            <a:stretch/>
          </p:blipFill>
          <p:spPr>
            <a:xfrm>
              <a:off x="7900827" y="2302025"/>
              <a:ext cx="3112416" cy="2116472"/>
            </a:xfrm>
            <a:prstGeom prst="rect">
              <a:avLst/>
            </a:prstGeom>
          </p:spPr>
        </p:pic>
        <p:sp>
          <p:nvSpPr>
            <p:cNvPr id="4" name="TextBox 3">
              <a:extLst>
                <a:ext uri="{FF2B5EF4-FFF2-40B4-BE49-F238E27FC236}">
                  <a16:creationId xmlns:a16="http://schemas.microsoft.com/office/drawing/2014/main" id="{3ABC4616-E840-42F0-B240-0D9CFF472D8D}"/>
                </a:ext>
              </a:extLst>
            </p:cNvPr>
            <p:cNvSpPr txBox="1"/>
            <p:nvPr/>
          </p:nvSpPr>
          <p:spPr>
            <a:xfrm>
              <a:off x="8243154" y="2067712"/>
              <a:ext cx="2290971" cy="3077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err="1">
                  <a:solidFill>
                    <a:srgbClr val="595959"/>
                  </a:solidFill>
                </a:rPr>
                <a:t>Leibensperger</a:t>
              </a:r>
              <a:r>
                <a:rPr lang="en-US" sz="1400" dirty="0">
                  <a:solidFill>
                    <a:srgbClr val="595959"/>
                  </a:solidFill>
                </a:rPr>
                <a:t>, 2008. </a:t>
              </a:r>
              <a:endParaRPr lang="en-US" sz="1200" dirty="0">
                <a:solidFill>
                  <a:srgbClr val="000000"/>
                </a:solidFill>
              </a:endParaRPr>
            </a:p>
          </p:txBody>
        </p:sp>
      </p:grpSp>
    </p:spTree>
    <p:extLst>
      <p:ext uri="{BB962C8B-B14F-4D97-AF65-F5344CB8AC3E}">
        <p14:creationId xmlns:p14="http://schemas.microsoft.com/office/powerpoint/2010/main" val="436192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theme/theme1.xml><?xml version="1.0" encoding="utf-8"?>
<a:theme xmlns:a="http://schemas.openxmlformats.org/drawingml/2006/main" name="View">
  <a:themeElements>
    <a:clrScheme name="View">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7B713C7F-58B7-4AE9-B361-B13EB9EC4C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2034</TotalTime>
  <Words>1182</Words>
  <Application>Microsoft Office PowerPoint</Application>
  <PresentationFormat>מסך רחב</PresentationFormat>
  <Paragraphs>198</Paragraphs>
  <Slides>21</Slides>
  <Notes>8</Notes>
  <HiddenSlides>3</HiddenSlides>
  <MMClips>0</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21</vt:i4>
      </vt:variant>
    </vt:vector>
  </HeadingPairs>
  <TitlesOfParts>
    <vt:vector size="26" baseType="lpstr">
      <vt:lpstr>Arial</vt:lpstr>
      <vt:lpstr>Calibri</vt:lpstr>
      <vt:lpstr>Century Schoolbook</vt:lpstr>
      <vt:lpstr>Wingdings 2</vt:lpstr>
      <vt:lpstr>View</vt:lpstr>
      <vt:lpstr>Climate changes effects on future air quality</vt:lpstr>
      <vt:lpstr>What we'll talk about today...</vt:lpstr>
      <vt:lpstr>Air pollution effect on climate</vt:lpstr>
      <vt:lpstr>Air pollution effect on climate</vt:lpstr>
      <vt:lpstr>Expected climate changes </vt:lpstr>
      <vt:lpstr>Relevant pollutants </vt:lpstr>
      <vt:lpstr>Relevant pollutants </vt:lpstr>
      <vt:lpstr>Climate affect on Ozone and PM (broader context)</vt:lpstr>
      <vt:lpstr>Estimation of climate effects on pollutant concentration</vt:lpstr>
      <vt:lpstr>Dependence on meteorological variables (Findings obtained from CTM perturbation studies)</vt:lpstr>
      <vt:lpstr>Case study</vt:lpstr>
      <vt:lpstr>Methods</vt:lpstr>
      <vt:lpstr>model evaluation</vt:lpstr>
      <vt:lpstr>Effect of Global Change on U.S. Ozone Air Quality</vt:lpstr>
      <vt:lpstr> Simulated 2000–2050 changes in summertime air pollution meteorology over the United States (3-month means for June–August 2049–2051 versus 1999–2001):</vt:lpstr>
      <vt:lpstr>Relations to air quality management </vt:lpstr>
      <vt:lpstr>So… how’s it gonna be?</vt:lpstr>
      <vt:lpstr>So… how’s it gonna be?</vt:lpstr>
      <vt:lpstr>Summary &amp; Conclusions</vt:lpstr>
      <vt:lpstr>References</vt:lpstr>
      <vt:lpstr>Methods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Idit</cp:lastModifiedBy>
  <cp:revision>2205</cp:revision>
  <dcterms:created xsi:type="dcterms:W3CDTF">2014-09-12T17:24:29Z</dcterms:created>
  <dcterms:modified xsi:type="dcterms:W3CDTF">2019-03-12T05:32:09Z</dcterms:modified>
</cp:coreProperties>
</file>

<file path=docProps/thumbnail.jpeg>
</file>